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38"/>
  </p:notesMasterIdLst>
  <p:handoutMasterIdLst>
    <p:handoutMasterId r:id="rId39"/>
  </p:handoutMasterIdLst>
  <p:sldIdLst>
    <p:sldId id="371" r:id="rId3"/>
    <p:sldId id="431" r:id="rId4"/>
    <p:sldId id="421" r:id="rId5"/>
    <p:sldId id="429" r:id="rId6"/>
    <p:sldId id="388" r:id="rId7"/>
    <p:sldId id="390" r:id="rId8"/>
    <p:sldId id="422" r:id="rId9"/>
    <p:sldId id="437" r:id="rId10"/>
    <p:sldId id="373" r:id="rId11"/>
    <p:sldId id="418" r:id="rId12"/>
    <p:sldId id="419" r:id="rId13"/>
    <p:sldId id="420" r:id="rId14"/>
    <p:sldId id="417" r:id="rId15"/>
    <p:sldId id="438" r:id="rId16"/>
    <p:sldId id="329" r:id="rId17"/>
    <p:sldId id="332" r:id="rId18"/>
    <p:sldId id="398" r:id="rId19"/>
    <p:sldId id="432" r:id="rId20"/>
    <p:sldId id="400" r:id="rId21"/>
    <p:sldId id="401" r:id="rId22"/>
    <p:sldId id="402" r:id="rId23"/>
    <p:sldId id="403" r:id="rId24"/>
    <p:sldId id="366" r:id="rId25"/>
    <p:sldId id="381" r:id="rId26"/>
    <p:sldId id="374" r:id="rId27"/>
    <p:sldId id="426" r:id="rId28"/>
    <p:sldId id="427" r:id="rId29"/>
    <p:sldId id="436" r:id="rId30"/>
    <p:sldId id="424" r:id="rId31"/>
    <p:sldId id="430" r:id="rId32"/>
    <p:sldId id="434" r:id="rId33"/>
    <p:sldId id="382" r:id="rId34"/>
    <p:sldId id="397" r:id="rId35"/>
    <p:sldId id="425" r:id="rId36"/>
    <p:sldId id="412" r:id="rId37"/>
  </p:sldIdLst>
  <p:sldSz cx="9144000" cy="6858000" type="screen4x3"/>
  <p:notesSz cx="7315200" cy="9601200"/>
  <p:defaultTextStyle>
    <a:defPPr>
      <a:defRPr lang="en-US"/>
    </a:defPPr>
    <a:lvl1pPr algn="l" rtl="0" eaLnBrk="0" fontAlgn="base" hangingPunct="0">
      <a:spcBef>
        <a:spcPct val="50000"/>
      </a:spcBef>
      <a:spcAft>
        <a:spcPct val="0"/>
      </a:spcAft>
      <a:defRPr kern="1200">
        <a:solidFill>
          <a:schemeClr val="tx1"/>
        </a:solidFill>
        <a:latin typeface="Lucida Sans Unicode" pitchFamily="34" charset="0"/>
        <a:ea typeface="ＭＳ Ｐゴシック" pitchFamily="80" charset="-128"/>
        <a:cs typeface="+mn-cs"/>
      </a:defRPr>
    </a:lvl1pPr>
    <a:lvl2pPr marL="457200" algn="l" rtl="0" eaLnBrk="0" fontAlgn="base" hangingPunct="0">
      <a:spcBef>
        <a:spcPct val="50000"/>
      </a:spcBef>
      <a:spcAft>
        <a:spcPct val="0"/>
      </a:spcAft>
      <a:defRPr kern="1200">
        <a:solidFill>
          <a:schemeClr val="tx1"/>
        </a:solidFill>
        <a:latin typeface="Lucida Sans Unicode" pitchFamily="34" charset="0"/>
        <a:ea typeface="ＭＳ Ｐゴシック" pitchFamily="80" charset="-128"/>
        <a:cs typeface="+mn-cs"/>
      </a:defRPr>
    </a:lvl2pPr>
    <a:lvl3pPr marL="914400" algn="l" rtl="0" eaLnBrk="0" fontAlgn="base" hangingPunct="0">
      <a:spcBef>
        <a:spcPct val="50000"/>
      </a:spcBef>
      <a:spcAft>
        <a:spcPct val="0"/>
      </a:spcAft>
      <a:defRPr kern="1200">
        <a:solidFill>
          <a:schemeClr val="tx1"/>
        </a:solidFill>
        <a:latin typeface="Lucida Sans Unicode" pitchFamily="34" charset="0"/>
        <a:ea typeface="ＭＳ Ｐゴシック" pitchFamily="80" charset="-128"/>
        <a:cs typeface="+mn-cs"/>
      </a:defRPr>
    </a:lvl3pPr>
    <a:lvl4pPr marL="1371600" algn="l" rtl="0" eaLnBrk="0" fontAlgn="base" hangingPunct="0">
      <a:spcBef>
        <a:spcPct val="50000"/>
      </a:spcBef>
      <a:spcAft>
        <a:spcPct val="0"/>
      </a:spcAft>
      <a:defRPr kern="1200">
        <a:solidFill>
          <a:schemeClr val="tx1"/>
        </a:solidFill>
        <a:latin typeface="Lucida Sans Unicode" pitchFamily="34" charset="0"/>
        <a:ea typeface="ＭＳ Ｐゴシック" pitchFamily="80" charset="-128"/>
        <a:cs typeface="+mn-cs"/>
      </a:defRPr>
    </a:lvl4pPr>
    <a:lvl5pPr marL="1828800" algn="l" rtl="0" eaLnBrk="0" fontAlgn="base" hangingPunct="0">
      <a:spcBef>
        <a:spcPct val="50000"/>
      </a:spcBef>
      <a:spcAft>
        <a:spcPct val="0"/>
      </a:spcAft>
      <a:defRPr kern="1200">
        <a:solidFill>
          <a:schemeClr val="tx1"/>
        </a:solidFill>
        <a:latin typeface="Lucida Sans Unicode" pitchFamily="34" charset="0"/>
        <a:ea typeface="ＭＳ Ｐゴシック" pitchFamily="80" charset="-128"/>
        <a:cs typeface="+mn-cs"/>
      </a:defRPr>
    </a:lvl5pPr>
    <a:lvl6pPr marL="2286000" algn="l" defTabSz="914400" rtl="0" eaLnBrk="1" latinLnBrk="0" hangingPunct="1">
      <a:defRPr kern="1200">
        <a:solidFill>
          <a:schemeClr val="tx1"/>
        </a:solidFill>
        <a:latin typeface="Lucida Sans Unicode" pitchFamily="34" charset="0"/>
        <a:ea typeface="ＭＳ Ｐゴシック" pitchFamily="80" charset="-128"/>
        <a:cs typeface="+mn-cs"/>
      </a:defRPr>
    </a:lvl6pPr>
    <a:lvl7pPr marL="2743200" algn="l" defTabSz="914400" rtl="0" eaLnBrk="1" latinLnBrk="0" hangingPunct="1">
      <a:defRPr kern="1200">
        <a:solidFill>
          <a:schemeClr val="tx1"/>
        </a:solidFill>
        <a:latin typeface="Lucida Sans Unicode" pitchFamily="34" charset="0"/>
        <a:ea typeface="ＭＳ Ｐゴシック" pitchFamily="80" charset="-128"/>
        <a:cs typeface="+mn-cs"/>
      </a:defRPr>
    </a:lvl7pPr>
    <a:lvl8pPr marL="3200400" algn="l" defTabSz="914400" rtl="0" eaLnBrk="1" latinLnBrk="0" hangingPunct="1">
      <a:defRPr kern="1200">
        <a:solidFill>
          <a:schemeClr val="tx1"/>
        </a:solidFill>
        <a:latin typeface="Lucida Sans Unicode" pitchFamily="34" charset="0"/>
        <a:ea typeface="ＭＳ Ｐゴシック" pitchFamily="80" charset="-128"/>
        <a:cs typeface="+mn-cs"/>
      </a:defRPr>
    </a:lvl8pPr>
    <a:lvl9pPr marL="3657600" algn="l" defTabSz="914400" rtl="0" eaLnBrk="1" latinLnBrk="0" hangingPunct="1">
      <a:defRPr kern="1200">
        <a:solidFill>
          <a:schemeClr val="tx1"/>
        </a:solidFill>
        <a:latin typeface="Lucida Sans Unicode" pitchFamily="34" charset="0"/>
        <a:ea typeface="ＭＳ Ｐゴシック" pitchFamily="8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B7C"/>
    <a:srgbClr val="FFFFFF"/>
    <a:srgbClr val="EFE5F1"/>
    <a:srgbClr val="DCDCDC"/>
    <a:srgbClr val="AFAFAF"/>
    <a:srgbClr val="FFF3DB"/>
    <a:srgbClr val="008C6C"/>
    <a:srgbClr val="FF5C00"/>
    <a:srgbClr val="E18EA3"/>
    <a:srgbClr val="0F5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84" autoAdjust="0"/>
    <p:restoredTop sz="70902" autoAdjust="0"/>
  </p:normalViewPr>
  <p:slideViewPr>
    <p:cSldViewPr snapToGrid="0">
      <p:cViewPr varScale="1">
        <p:scale>
          <a:sx n="71" d="100"/>
          <a:sy n="71" d="100"/>
        </p:scale>
        <p:origin x="1368" y="54"/>
      </p:cViewPr>
      <p:guideLst>
        <p:guide orient="horz" pos="2160"/>
        <p:guide pos="2880"/>
      </p:guideLst>
    </p:cSldViewPr>
  </p:slideViewPr>
  <p:outlineViewPr>
    <p:cViewPr>
      <p:scale>
        <a:sx n="33" d="100"/>
        <a:sy n="33" d="100"/>
      </p:scale>
      <p:origin x="0" y="-1644"/>
    </p:cViewPr>
  </p:outlineViewPr>
  <p:notesTextViewPr>
    <p:cViewPr>
      <p:scale>
        <a:sx n="125" d="100"/>
        <a:sy n="125" d="100"/>
      </p:scale>
      <p:origin x="0" y="0"/>
    </p:cViewPr>
  </p:notesTextViewPr>
  <p:sorterViewPr>
    <p:cViewPr>
      <p:scale>
        <a:sx n="66" d="100"/>
        <a:sy n="66" d="100"/>
      </p:scale>
      <p:origin x="0" y="0"/>
    </p:cViewPr>
  </p:sorterViewPr>
  <p:notesViewPr>
    <p:cSldViewPr snapToGrid="0">
      <p:cViewPr varScale="1">
        <p:scale>
          <a:sx n="54" d="100"/>
          <a:sy n="54" d="100"/>
        </p:scale>
        <p:origin x="1992"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1"/>
            <a:ext cx="3169920" cy="288370"/>
          </a:xfrm>
          <a:prstGeom prst="rect">
            <a:avLst/>
          </a:prstGeom>
          <a:noFill/>
          <a:ln w="9525">
            <a:noFill/>
            <a:miter lim="800000"/>
            <a:headEnd/>
            <a:tailEnd/>
          </a:ln>
          <a:effectLst/>
        </p:spPr>
        <p:txBody>
          <a:bodyPr vert="horz" wrap="square" lIns="96642" tIns="48321" rIns="96642" bIns="48321" numCol="1" anchor="t" anchorCtr="0" compatLnSpc="1">
            <a:prstTxWarp prst="textNoShape">
              <a:avLst/>
            </a:prstTxWarp>
            <a:spAutoFit/>
          </a:bodyPr>
          <a:lstStyle>
            <a:lvl1pPr>
              <a:defRPr sz="1200">
                <a:latin typeface="Arial" charset="0"/>
              </a:defRPr>
            </a:lvl1pPr>
          </a:lstStyle>
          <a:p>
            <a:endParaRPr lang="en-US" altLang="en-US"/>
          </a:p>
        </p:txBody>
      </p:sp>
      <p:sp>
        <p:nvSpPr>
          <p:cNvPr id="94211" name="Rectangle 3"/>
          <p:cNvSpPr>
            <a:spLocks noGrp="1" noChangeArrowheads="1"/>
          </p:cNvSpPr>
          <p:nvPr>
            <p:ph type="dt" sz="quarter" idx="1"/>
          </p:nvPr>
        </p:nvSpPr>
        <p:spPr bwMode="auto">
          <a:xfrm>
            <a:off x="4145281" y="1"/>
            <a:ext cx="3169920" cy="288370"/>
          </a:xfrm>
          <a:prstGeom prst="rect">
            <a:avLst/>
          </a:prstGeom>
          <a:noFill/>
          <a:ln w="9525">
            <a:noFill/>
            <a:miter lim="800000"/>
            <a:headEnd/>
            <a:tailEnd/>
          </a:ln>
          <a:effectLst/>
        </p:spPr>
        <p:txBody>
          <a:bodyPr vert="horz" wrap="square" lIns="96642" tIns="48321" rIns="96642" bIns="48321" numCol="1" anchor="t" anchorCtr="0" compatLnSpc="1">
            <a:prstTxWarp prst="textNoShape">
              <a:avLst/>
            </a:prstTxWarp>
            <a:spAutoFit/>
          </a:bodyPr>
          <a:lstStyle>
            <a:lvl1pPr algn="r">
              <a:defRPr sz="1200">
                <a:latin typeface="Arial" charset="0"/>
              </a:defRPr>
            </a:lvl1pPr>
          </a:lstStyle>
          <a:p>
            <a:endParaRPr lang="en-US" altLang="en-US"/>
          </a:p>
        </p:txBody>
      </p:sp>
      <p:sp>
        <p:nvSpPr>
          <p:cNvPr id="94212" name="Rectangle 4"/>
          <p:cNvSpPr>
            <a:spLocks noGrp="1" noChangeArrowheads="1"/>
          </p:cNvSpPr>
          <p:nvPr>
            <p:ph type="ftr" sz="quarter" idx="2"/>
          </p:nvPr>
        </p:nvSpPr>
        <p:spPr bwMode="auto">
          <a:xfrm>
            <a:off x="0" y="9312832"/>
            <a:ext cx="3169920" cy="288369"/>
          </a:xfrm>
          <a:prstGeom prst="rect">
            <a:avLst/>
          </a:prstGeom>
          <a:noFill/>
          <a:ln w="9525">
            <a:noFill/>
            <a:miter lim="800000"/>
            <a:headEnd/>
            <a:tailEnd/>
          </a:ln>
          <a:effectLst/>
        </p:spPr>
        <p:txBody>
          <a:bodyPr vert="horz" wrap="square" lIns="96642" tIns="48321" rIns="96642" bIns="48321" numCol="1" anchor="b" anchorCtr="0" compatLnSpc="1">
            <a:prstTxWarp prst="textNoShape">
              <a:avLst/>
            </a:prstTxWarp>
            <a:spAutoFit/>
          </a:bodyPr>
          <a:lstStyle>
            <a:lvl1pPr>
              <a:defRPr sz="1200">
                <a:latin typeface="Arial" charset="0"/>
              </a:defRPr>
            </a:lvl1pPr>
          </a:lstStyle>
          <a:p>
            <a:endParaRPr lang="en-US" altLang="en-US"/>
          </a:p>
        </p:txBody>
      </p:sp>
      <p:sp>
        <p:nvSpPr>
          <p:cNvPr id="94213" name="Rectangle 5"/>
          <p:cNvSpPr>
            <a:spLocks noGrp="1" noChangeArrowheads="1"/>
          </p:cNvSpPr>
          <p:nvPr>
            <p:ph type="sldNum" sz="quarter" idx="3"/>
          </p:nvPr>
        </p:nvSpPr>
        <p:spPr bwMode="auto">
          <a:xfrm>
            <a:off x="4145281" y="9312832"/>
            <a:ext cx="3169920" cy="288369"/>
          </a:xfrm>
          <a:prstGeom prst="rect">
            <a:avLst/>
          </a:prstGeom>
          <a:noFill/>
          <a:ln w="9525">
            <a:noFill/>
            <a:miter lim="800000"/>
            <a:headEnd/>
            <a:tailEnd/>
          </a:ln>
          <a:effectLst/>
        </p:spPr>
        <p:txBody>
          <a:bodyPr vert="horz" wrap="square" lIns="96642" tIns="48321" rIns="96642" bIns="48321" numCol="1" anchor="b" anchorCtr="0" compatLnSpc="1">
            <a:prstTxWarp prst="textNoShape">
              <a:avLst/>
            </a:prstTxWarp>
            <a:spAutoFit/>
          </a:bodyPr>
          <a:lstStyle>
            <a:lvl1pPr algn="r">
              <a:defRPr sz="1200">
                <a:latin typeface="Arial" charset="0"/>
              </a:defRPr>
            </a:lvl1pPr>
          </a:lstStyle>
          <a:p>
            <a:fld id="{BDAE2571-14DC-427C-B642-CD2769F23A42}" type="slidenum">
              <a:rPr lang="en-US" altLang="en-US"/>
              <a:pPr/>
              <a:t>‹#›</a:t>
            </a:fld>
            <a:endParaRPr lang="en-US" altLang="en-US"/>
          </a:p>
        </p:txBody>
      </p:sp>
    </p:spTree>
    <p:extLst>
      <p:ext uri="{BB962C8B-B14F-4D97-AF65-F5344CB8AC3E}">
        <p14:creationId xmlns:p14="http://schemas.microsoft.com/office/powerpoint/2010/main" val="2786793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3169920" cy="480060"/>
          </a:xfrm>
          <a:prstGeom prst="rect">
            <a:avLst/>
          </a:prstGeom>
          <a:noFill/>
          <a:ln w="9525">
            <a:noFill/>
            <a:miter lim="800000"/>
            <a:headEnd/>
            <a:tailEnd/>
          </a:ln>
        </p:spPr>
        <p:txBody>
          <a:bodyPr vert="horz" wrap="square" lIns="96642" tIns="48321" rIns="96642" bIns="48321" numCol="1" anchor="t" anchorCtr="0" compatLnSpc="1">
            <a:prstTxWarp prst="textNoShape">
              <a:avLst/>
            </a:prstTxWarp>
          </a:bodyPr>
          <a:lstStyle>
            <a:lvl1pPr>
              <a:spcBef>
                <a:spcPct val="0"/>
              </a:spcBef>
              <a:defRPr sz="1200">
                <a:latin typeface="Arial" charset="0"/>
              </a:defRPr>
            </a:lvl1pPr>
          </a:lstStyle>
          <a:p>
            <a:endParaRPr lang="en-US" altLang="en-US"/>
          </a:p>
        </p:txBody>
      </p:sp>
      <p:sp>
        <p:nvSpPr>
          <p:cNvPr id="3075" name="Rectangle 3"/>
          <p:cNvSpPr>
            <a:spLocks noGrp="1" noChangeArrowheads="1"/>
          </p:cNvSpPr>
          <p:nvPr>
            <p:ph type="dt" idx="1"/>
          </p:nvPr>
        </p:nvSpPr>
        <p:spPr bwMode="auto">
          <a:xfrm>
            <a:off x="4145281" y="1"/>
            <a:ext cx="3169920" cy="480060"/>
          </a:xfrm>
          <a:prstGeom prst="rect">
            <a:avLst/>
          </a:prstGeom>
          <a:noFill/>
          <a:ln w="9525">
            <a:noFill/>
            <a:miter lim="800000"/>
            <a:headEnd/>
            <a:tailEnd/>
          </a:ln>
        </p:spPr>
        <p:txBody>
          <a:bodyPr vert="horz" wrap="square" lIns="96642" tIns="48321" rIns="96642" bIns="48321" numCol="1" anchor="t" anchorCtr="0" compatLnSpc="1">
            <a:prstTxWarp prst="textNoShape">
              <a:avLst/>
            </a:prstTxWarp>
          </a:bodyPr>
          <a:lstStyle>
            <a:lvl1pPr algn="r">
              <a:spcBef>
                <a:spcPct val="0"/>
              </a:spcBef>
              <a:defRPr sz="1200">
                <a:latin typeface="Arial" charset="0"/>
              </a:defRPr>
            </a:lvl1pPr>
          </a:lstStyle>
          <a:p>
            <a:endParaRPr lang="en-US" alt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75361" y="4560571"/>
            <a:ext cx="5364480" cy="4320540"/>
          </a:xfrm>
          <a:prstGeom prst="rect">
            <a:avLst/>
          </a:prstGeom>
          <a:noFill/>
          <a:ln w="9525">
            <a:noFill/>
            <a:miter lim="800000"/>
            <a:headEnd/>
            <a:tailEnd/>
          </a:ln>
        </p:spPr>
        <p:txBody>
          <a:bodyPr vert="horz" wrap="square" lIns="96642" tIns="48321" rIns="96642" bIns="4832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8" name="Rectangle 6"/>
          <p:cNvSpPr>
            <a:spLocks noGrp="1" noChangeArrowheads="1"/>
          </p:cNvSpPr>
          <p:nvPr>
            <p:ph type="ftr" sz="quarter" idx="4"/>
          </p:nvPr>
        </p:nvSpPr>
        <p:spPr bwMode="auto">
          <a:xfrm>
            <a:off x="0" y="9121141"/>
            <a:ext cx="3169920" cy="480060"/>
          </a:xfrm>
          <a:prstGeom prst="rect">
            <a:avLst/>
          </a:prstGeom>
          <a:noFill/>
          <a:ln w="9525">
            <a:noFill/>
            <a:miter lim="800000"/>
            <a:headEnd/>
            <a:tailEnd/>
          </a:ln>
        </p:spPr>
        <p:txBody>
          <a:bodyPr vert="horz" wrap="square" lIns="96642" tIns="48321" rIns="96642" bIns="48321" numCol="1" anchor="b" anchorCtr="0" compatLnSpc="1">
            <a:prstTxWarp prst="textNoShape">
              <a:avLst/>
            </a:prstTxWarp>
          </a:bodyPr>
          <a:lstStyle>
            <a:lvl1pPr>
              <a:spcBef>
                <a:spcPct val="0"/>
              </a:spcBef>
              <a:defRPr sz="1200">
                <a:latin typeface="Arial" charset="0"/>
              </a:defRPr>
            </a:lvl1pPr>
          </a:lstStyle>
          <a:p>
            <a:endParaRPr lang="en-US" altLang="en-US"/>
          </a:p>
        </p:txBody>
      </p:sp>
      <p:sp>
        <p:nvSpPr>
          <p:cNvPr id="3079" name="Rectangle 7"/>
          <p:cNvSpPr>
            <a:spLocks noGrp="1" noChangeArrowheads="1"/>
          </p:cNvSpPr>
          <p:nvPr>
            <p:ph type="sldNum" sz="quarter" idx="5"/>
          </p:nvPr>
        </p:nvSpPr>
        <p:spPr bwMode="auto">
          <a:xfrm>
            <a:off x="4145281" y="9121141"/>
            <a:ext cx="3169920" cy="480060"/>
          </a:xfrm>
          <a:prstGeom prst="rect">
            <a:avLst/>
          </a:prstGeom>
          <a:noFill/>
          <a:ln w="9525">
            <a:noFill/>
            <a:miter lim="800000"/>
            <a:headEnd/>
            <a:tailEnd/>
          </a:ln>
        </p:spPr>
        <p:txBody>
          <a:bodyPr vert="horz" wrap="square" lIns="96642" tIns="48321" rIns="96642" bIns="48321" numCol="1" anchor="b" anchorCtr="0" compatLnSpc="1">
            <a:prstTxWarp prst="textNoShape">
              <a:avLst/>
            </a:prstTxWarp>
          </a:bodyPr>
          <a:lstStyle>
            <a:lvl1pPr algn="r">
              <a:spcBef>
                <a:spcPct val="0"/>
              </a:spcBef>
              <a:defRPr sz="1200">
                <a:latin typeface="Arial" charset="0"/>
              </a:defRPr>
            </a:lvl1pPr>
          </a:lstStyle>
          <a:p>
            <a:fld id="{8BED35FE-DADD-4208-9C0E-5754423E4AB5}" type="slidenum">
              <a:rPr lang="en-US" altLang="en-US"/>
              <a:pPr/>
              <a:t>‹#›</a:t>
            </a:fld>
            <a:endParaRPr lang="en-US" altLang="en-US"/>
          </a:p>
        </p:txBody>
      </p:sp>
    </p:spTree>
    <p:extLst>
      <p:ext uri="{BB962C8B-B14F-4D97-AF65-F5344CB8AC3E}">
        <p14:creationId xmlns:p14="http://schemas.microsoft.com/office/powerpoint/2010/main" val="21053438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50" charset="0"/>
        <a:ea typeface="ＭＳ Ｐゴシック" pitchFamily="50" charset="-128"/>
        <a:cs typeface="ＭＳ Ｐゴシック" pitchFamily="50" charset="-128"/>
      </a:defRPr>
    </a:lvl1pPr>
    <a:lvl2pPr marL="457200" algn="l" rtl="0" eaLnBrk="0" fontAlgn="base" hangingPunct="0">
      <a:spcBef>
        <a:spcPct val="30000"/>
      </a:spcBef>
      <a:spcAft>
        <a:spcPct val="0"/>
      </a:spcAft>
      <a:defRPr sz="1200" kern="1200">
        <a:solidFill>
          <a:schemeClr val="tx1"/>
        </a:solidFill>
        <a:latin typeface="Arial" pitchFamily="50" charset="0"/>
        <a:ea typeface="ＭＳ Ｐゴシック" pitchFamily="50" charset="-128"/>
        <a:cs typeface="+mn-cs"/>
      </a:defRPr>
    </a:lvl2pPr>
    <a:lvl3pPr marL="914400" algn="l" rtl="0" eaLnBrk="0" fontAlgn="base" hangingPunct="0">
      <a:spcBef>
        <a:spcPct val="30000"/>
      </a:spcBef>
      <a:spcAft>
        <a:spcPct val="0"/>
      </a:spcAft>
      <a:defRPr sz="1200" kern="1200">
        <a:solidFill>
          <a:schemeClr val="tx1"/>
        </a:solidFill>
        <a:latin typeface="Arial" pitchFamily="50" charset="0"/>
        <a:ea typeface="ＭＳ Ｐゴシック" pitchFamily="50" charset="-128"/>
        <a:cs typeface="+mn-cs"/>
      </a:defRPr>
    </a:lvl3pPr>
    <a:lvl4pPr marL="1371600" algn="l" rtl="0" eaLnBrk="0" fontAlgn="base" hangingPunct="0">
      <a:spcBef>
        <a:spcPct val="30000"/>
      </a:spcBef>
      <a:spcAft>
        <a:spcPct val="0"/>
      </a:spcAft>
      <a:defRPr sz="1200" kern="1200">
        <a:solidFill>
          <a:schemeClr val="tx1"/>
        </a:solidFill>
        <a:latin typeface="Arial" pitchFamily="50" charset="0"/>
        <a:ea typeface="ＭＳ Ｐゴシック" pitchFamily="50" charset="-128"/>
        <a:cs typeface="+mn-cs"/>
      </a:defRPr>
    </a:lvl4pPr>
    <a:lvl5pPr marL="1828800" algn="l" rtl="0" eaLnBrk="0" fontAlgn="base" hangingPunct="0">
      <a:spcBef>
        <a:spcPct val="30000"/>
      </a:spcBef>
      <a:spcAft>
        <a:spcPct val="0"/>
      </a:spcAft>
      <a:defRPr sz="1200" kern="1200">
        <a:solidFill>
          <a:schemeClr val="tx1"/>
        </a:solidFill>
        <a:latin typeface="Arial" pitchFamily="50" charset="0"/>
        <a:ea typeface="ＭＳ Ｐゴシック" pitchFamily="5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veteranscrisisline.ne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r20.rs6.net/tn.jsp?f=001TwXuIAEbfLHrCtx1v4dnPIMLkJr6cFdWhYHs8LiPNR2kX44niEm-S-iRRyHwO6cIvOWHmawgQAnIrmtDW0XysPRizanu_n3aPS2ey8w33gMLppAXlZOkVDqgBnt-wAimjVxJcznZs5QW1chd8ZEuNgBQHatyuBxFteKtBZgnoT9-NXNaXatLgSmVY48_5ajHXCBYy0bVcVDjZb96A2i8T2jNuEJ0x7J0M29pN1x8-H_JgOe-93c20LuzsyGoiUTyDsBx8tBhtyd1-T1x6LSX9vuRjWr0lzZcU5-NXCJqqVmpvJdRbq0jw8EfndLNWHT9gLwf_BdHhkShbcuT2tGjLySAYKlhX76uAr7J3otvnZIg-aQVzxqevrAoaprGALzeX7LmOV01LfG68_5wg64kr6sNsMgnUqy0iymsbaSnv3kgjMfOwUAErkvv-6AflpBbTUzG8Wq8yYGylfDMV3dp6CVkGgPTQdtONpRQOgLr-xrvTd1nrhdY6GMz531_Na4GCb_2hbKdAPdhapMiaszcQdvQqdXHmi2KlIteM6UvutmoFEaHPEccA9s53cSKfrlzey2JHw69d9qNON7YaJnN6DX3a3mwV_nP3a8Z_qgIzdI-3QKS6eqc7tzl1h2Uirgg_M6R3eAUnusO9n47pnvOHNCCukMUYPsp&amp;c=4-4R4Tz4Gm4uKRaVvUkPOnXLFKQ4TP0hNMYfXAOAN3yHoBhnYSBNCA==&amp;ch=Kwm6Wcmi9WkPE-g0HssluOBcF_mTOblynHXKpXLfGe0n6iRX53wPc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Thank you for joining us today for this </a:t>
            </a:r>
            <a:r>
              <a:rPr lang="en-US" dirty="0" err="1"/>
              <a:t>SuicideTALK</a:t>
            </a:r>
            <a:r>
              <a:rPr lang="en-US" dirty="0"/>
              <a:t> session. </a:t>
            </a:r>
          </a:p>
          <a:p>
            <a:endParaRPr lang="en-US" dirty="0"/>
          </a:p>
          <a:p>
            <a:r>
              <a:rPr lang="en-US" dirty="0"/>
              <a:t>My name is... I am... I am also an ASIST trainer. ASIST is an acronym for Applied Suicide Intervention Skills Training. </a:t>
            </a:r>
          </a:p>
          <a:p>
            <a:endParaRPr lang="en-US" dirty="0"/>
          </a:p>
          <a:p>
            <a:r>
              <a:rPr lang="en-US" dirty="0"/>
              <a:t>We are here today with our Prevent Suicide Today program. </a:t>
            </a:r>
          </a:p>
          <a:p>
            <a:endParaRPr lang="en-US" dirty="0"/>
          </a:p>
          <a:p>
            <a:r>
              <a:rPr lang="en-US" dirty="0"/>
              <a:t>We have been working in Chatham County, Georgia since 2017 in partnership with Gateway Community Service Board and other diverse community partners. Together we are implementing international evidence-based trainings. One of them is </a:t>
            </a:r>
            <a:r>
              <a:rPr lang="en-US" dirty="0" err="1"/>
              <a:t>SuicideTALK</a:t>
            </a:r>
            <a:r>
              <a:rPr lang="en-US" dirty="0"/>
              <a:t>, which is the topic of our discussion today. The other is ASIST, which is a 2-day skills-based workshop. We’ll spend more time talking about ASIST at the end of our webinar today. </a:t>
            </a:r>
          </a:p>
          <a:p>
            <a:pPr eaLnBrk="1" hangingPunct="1"/>
            <a:endParaRPr lang="en-US" altLang="en-US" dirty="0">
              <a:latin typeface="Lucida Sans Unicode" pitchFamily="34" charset="0"/>
              <a:ea typeface="ＭＳ Ｐゴシック" pitchFamily="80" charset="-128"/>
            </a:endParaRPr>
          </a:p>
          <a:p>
            <a:pPr eaLnBrk="1" hangingPunct="1"/>
            <a:r>
              <a:rPr lang="en-US" altLang="en-US" dirty="0">
                <a:latin typeface="Lucida Sans Unicode" pitchFamily="34" charset="0"/>
                <a:ea typeface="ＭＳ Ｐゴシック" pitchFamily="80" charset="-128"/>
              </a:rPr>
              <a:t>We are excited that you’ve joined us for today’s webinar. I am sure that there are people listening for variety of reasons. </a:t>
            </a:r>
          </a:p>
          <a:p>
            <a:pPr marL="177845" indent="-177845" eaLnBrk="1" hangingPunct="1">
              <a:buFont typeface="Arial" panose="020B0604020202020204" pitchFamily="34" charset="0"/>
              <a:buChar char="•"/>
            </a:pPr>
            <a:r>
              <a:rPr lang="en-US" altLang="en-US" dirty="0">
                <a:latin typeface="Lucida Sans Unicode" pitchFamily="34" charset="0"/>
                <a:ea typeface="ＭＳ Ｐゴシック" pitchFamily="80" charset="-128"/>
              </a:rPr>
              <a:t>Some of you may want more information about suicide prevention in our community.</a:t>
            </a:r>
          </a:p>
          <a:p>
            <a:pPr marL="177845" indent="-177845" eaLnBrk="1" hangingPunct="1">
              <a:buFont typeface="Arial" panose="020B0604020202020204" pitchFamily="34" charset="0"/>
              <a:buChar char="•"/>
            </a:pPr>
            <a:r>
              <a:rPr lang="en-US" altLang="en-US" dirty="0">
                <a:latin typeface="Lucida Sans Unicode" pitchFamily="34" charset="0"/>
                <a:ea typeface="ＭＳ Ｐゴシック" pitchFamily="80" charset="-128"/>
              </a:rPr>
              <a:t>Some of you listening may be worried that </a:t>
            </a:r>
            <a:r>
              <a:rPr lang="en-US" altLang="en-US" b="1" dirty="0">
                <a:latin typeface="Lucida Sans Unicode" pitchFamily="34" charset="0"/>
                <a:ea typeface="ＭＳ Ｐゴシック" pitchFamily="80" charset="-128"/>
              </a:rPr>
              <a:t>you </a:t>
            </a:r>
            <a:r>
              <a:rPr lang="en-US" altLang="en-US" dirty="0">
                <a:latin typeface="Lucida Sans Unicode" pitchFamily="34" charset="0"/>
                <a:ea typeface="ＭＳ Ｐゴシック" pitchFamily="80" charset="-128"/>
              </a:rPr>
              <a:t>or someone you know may be at risk of suicide. </a:t>
            </a:r>
          </a:p>
          <a:p>
            <a:pPr marL="177845" indent="-177845" eaLnBrk="1" hangingPunct="1">
              <a:buFont typeface="Arial" panose="020B0604020202020204" pitchFamily="34" charset="0"/>
              <a:buChar char="•"/>
            </a:pPr>
            <a:r>
              <a:rPr lang="en-US" altLang="en-US" dirty="0">
                <a:latin typeface="Lucida Sans Unicode" pitchFamily="34" charset="0"/>
                <a:ea typeface="ＭＳ Ｐゴシック" pitchFamily="80" charset="-128"/>
              </a:rPr>
              <a:t>I am sure that there are some who have been impacted by suicide as well.</a:t>
            </a:r>
          </a:p>
          <a:p>
            <a:pPr eaLnBrk="1" hangingPunct="1"/>
            <a:endParaRPr lang="en-US" altLang="en-US" dirty="0">
              <a:latin typeface="Lucida Sans Unicode" pitchFamily="34" charset="0"/>
              <a:ea typeface="ＭＳ Ｐゴシック" pitchFamily="80" charset="-128"/>
            </a:endParaRPr>
          </a:p>
          <a:p>
            <a:pPr eaLnBrk="1" hangingPunct="1"/>
            <a:r>
              <a:rPr lang="en-US" altLang="en-US" dirty="0">
                <a:latin typeface="Lucida Sans Unicode" pitchFamily="34" charset="0"/>
                <a:ea typeface="ＭＳ Ｐゴシック" pitchFamily="80" charset="-128"/>
              </a:rPr>
              <a:t>This session is aimed at our entire community because we think that by working together we can prevent suicide. </a:t>
            </a:r>
          </a:p>
          <a:p>
            <a:pPr eaLnBrk="1" hangingPunct="1"/>
            <a:r>
              <a:rPr lang="en-US" altLang="en-US" dirty="0">
                <a:latin typeface="Lucida Sans Unicode" pitchFamily="34" charset="0"/>
                <a:ea typeface="ＭＳ Ｐゴシック" pitchFamily="80" charset="-128"/>
              </a:rPr>
              <a:t>It is our goal for everyone to know that help is available and where to find it.</a:t>
            </a:r>
          </a:p>
          <a:p>
            <a:pPr eaLnBrk="1" hangingPunct="1"/>
            <a:endParaRPr lang="en-US" altLang="en-US" dirty="0">
              <a:latin typeface="Lucida Sans Unicode" pitchFamily="34" charset="0"/>
              <a:ea typeface="ＭＳ Ｐゴシック" pitchFamily="80" charset="-128"/>
            </a:endParaRPr>
          </a:p>
          <a:p>
            <a:pPr eaLnBrk="1" hangingPunct="1"/>
            <a:endParaRPr lang="en-US" altLang="en-US" dirty="0">
              <a:latin typeface="Lucida Sans Unicode" pitchFamily="34" charset="0"/>
              <a:ea typeface="ＭＳ Ｐゴシック" pitchFamily="80" charset="-128"/>
            </a:endParaRPr>
          </a:p>
          <a:p>
            <a:endParaRPr lang="en-US" dirty="0"/>
          </a:p>
        </p:txBody>
      </p:sp>
      <p:sp>
        <p:nvSpPr>
          <p:cNvPr id="4" name="Slide Number Placeholder 3"/>
          <p:cNvSpPr>
            <a:spLocks noGrp="1"/>
          </p:cNvSpPr>
          <p:nvPr>
            <p:ph type="sldNum" sz="quarter" idx="10"/>
          </p:nvPr>
        </p:nvSpPr>
        <p:spPr/>
        <p:txBody>
          <a:bodyPr/>
          <a:lstStyle/>
          <a:p>
            <a:fld id="{BD4EE3AD-584E-4774-B23F-E9D006D78DF0}" type="slidenum">
              <a:rPr lang="en-US" smtClean="0"/>
              <a:t>1</a:t>
            </a:fld>
            <a:endParaRPr lang="en-US"/>
          </a:p>
        </p:txBody>
      </p:sp>
    </p:spTree>
    <p:extLst>
      <p:ext uri="{BB962C8B-B14F-4D97-AF65-F5344CB8AC3E}">
        <p14:creationId xmlns:p14="http://schemas.microsoft.com/office/powerpoint/2010/main" val="4123951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latin typeface="Arial" panose="020B0604020202020204" pitchFamily="34" charset="0"/>
                <a:cs typeface="Arial" panose="020B0604020202020204" pitchFamily="34" charset="0"/>
              </a:rPr>
              <a:t>#2 Talking about suicide may give someone the idea.</a:t>
            </a:r>
          </a:p>
          <a:p>
            <a:pPr defTabSz="948507">
              <a:defRPr/>
            </a:pPr>
            <a:r>
              <a:rPr lang="en-US" dirty="0">
                <a:latin typeface="Arial" panose="020B0604020202020204" pitchFamily="34" charset="0"/>
                <a:cs typeface="Arial" panose="020B0604020202020204" pitchFamily="34" charset="0"/>
              </a:rPr>
              <a:t>This is false</a:t>
            </a:r>
          </a:p>
          <a:p>
            <a:pPr defTabSz="948507">
              <a:defRPr/>
            </a:pPr>
            <a:r>
              <a:rPr lang="en-US" dirty="0">
                <a:latin typeface="Arial" panose="020B0604020202020204" pitchFamily="34" charset="0"/>
                <a:cs typeface="Arial" panose="020B0604020202020204" pitchFamily="34" charset="0"/>
              </a:rPr>
              <a:t>Research confirms that asking someone about suicide will not "put the idea in their head." In fact, many people having suicidal thoughts often feel relieved when someone asks. Talking about the possibility of suicide can be a first step in obtaining help.</a:t>
            </a:r>
            <a:br>
              <a:rPr lang="en-US" dirty="0">
                <a:latin typeface="Arial" panose="020B0604020202020204" pitchFamily="34" charset="0"/>
                <a:cs typeface="Arial" panose="020B0604020202020204" pitchFamily="34" charset="0"/>
              </a:rPr>
            </a:br>
            <a:endParaRPr lang="en-US" i="1" dirty="0">
              <a:latin typeface="Arial" panose="020B0604020202020204" pitchFamily="34" charset="0"/>
              <a:cs typeface="Arial" panose="020B0604020202020204" pitchFamily="34" charset="0"/>
            </a:endParaRPr>
          </a:p>
          <a:p>
            <a:endParaRPr lang="en-US" baseline="0" dirty="0"/>
          </a:p>
        </p:txBody>
      </p:sp>
      <p:sp>
        <p:nvSpPr>
          <p:cNvPr id="4" name="Slide Number Placeholder 3"/>
          <p:cNvSpPr>
            <a:spLocks noGrp="1"/>
          </p:cNvSpPr>
          <p:nvPr>
            <p:ph type="sldNum" sz="quarter" idx="10"/>
          </p:nvPr>
        </p:nvSpPr>
        <p:spPr/>
        <p:txBody>
          <a:bodyPr/>
          <a:lstStyle/>
          <a:p>
            <a:fld id="{BD4EE3AD-584E-4774-B23F-E9D006D78DF0}" type="slidenum">
              <a:rPr lang="en-US" smtClean="0"/>
              <a:t>10</a:t>
            </a:fld>
            <a:endParaRPr lang="en-US"/>
          </a:p>
        </p:txBody>
      </p:sp>
    </p:spTree>
    <p:extLst>
      <p:ext uri="{BB962C8B-B14F-4D97-AF65-F5344CB8AC3E}">
        <p14:creationId xmlns:p14="http://schemas.microsoft.com/office/powerpoint/2010/main" val="2494514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latin typeface="Arial" panose="020B0604020202020204" pitchFamily="34" charset="0"/>
                <a:cs typeface="Arial" panose="020B0604020202020204" pitchFamily="34" charset="0"/>
              </a:rPr>
              <a:t>#3 People who die by suicide were unwilling to seek help.</a:t>
            </a:r>
          </a:p>
          <a:p>
            <a:pPr defTabSz="948507">
              <a:defRPr/>
            </a:pPr>
            <a:r>
              <a:rPr lang="en-US" dirty="0">
                <a:latin typeface="Arial" panose="020B0604020202020204" pitchFamily="34" charset="0"/>
                <a:cs typeface="Arial" panose="020B0604020202020204" pitchFamily="34" charset="0"/>
              </a:rPr>
              <a:t>This is false.</a:t>
            </a:r>
          </a:p>
          <a:p>
            <a:pPr defTabSz="948507">
              <a:defRPr/>
            </a:pPr>
            <a:r>
              <a:rPr lang="en-US" dirty="0">
                <a:latin typeface="Arial" panose="020B0604020202020204" pitchFamily="34" charset="0"/>
                <a:cs typeface="Arial" panose="020B0604020202020204" pitchFamily="34" charset="0"/>
              </a:rPr>
              <a:t>Studies show that more than half of suicide victims sought professional help within six months of their death.</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On a side note, as we are talking about suicide in the community, to help focus on the person rather than their action, we say that a person </a:t>
            </a:r>
            <a:r>
              <a:rPr lang="en-US" i="1" dirty="0">
                <a:latin typeface="Arial" panose="020B0604020202020204" pitchFamily="34" charset="0"/>
                <a:cs typeface="Arial" panose="020B0604020202020204" pitchFamily="34" charset="0"/>
              </a:rPr>
              <a:t>died </a:t>
            </a:r>
            <a:r>
              <a:rPr lang="en-US" dirty="0">
                <a:latin typeface="Arial" panose="020B0604020202020204" pitchFamily="34" charset="0"/>
                <a:cs typeface="Arial" panose="020B0604020202020204" pitchFamily="34" charset="0"/>
              </a:rPr>
              <a:t>by suicide instead of </a:t>
            </a:r>
            <a:r>
              <a:rPr lang="en-US" i="1" dirty="0">
                <a:latin typeface="Arial" panose="020B0604020202020204" pitchFamily="34" charset="0"/>
                <a:cs typeface="Arial" panose="020B0604020202020204" pitchFamily="34" charset="0"/>
              </a:rPr>
              <a:t>committed </a:t>
            </a:r>
            <a:r>
              <a:rPr lang="en-US" dirty="0">
                <a:latin typeface="Arial" panose="020B0604020202020204" pitchFamily="34" charset="0"/>
                <a:cs typeface="Arial" panose="020B0604020202020204" pitchFamily="34" charset="0"/>
              </a:rPr>
              <a:t>suicide.  </a:t>
            </a:r>
          </a:p>
          <a:p>
            <a:pPr defTabSz="948507">
              <a:defRPr/>
            </a:pPr>
            <a:endParaRPr lang="en-US" baseline="0" dirty="0"/>
          </a:p>
          <a:p>
            <a:r>
              <a:rPr lang="en-US" baseline="0" dirty="0"/>
              <a:t>[Trainer note: I</a:t>
            </a:r>
            <a:r>
              <a:rPr lang="en-US" dirty="0"/>
              <a:t>n the suicide prevention field it is discouraged to use of the term “commit suicide.” The verb “commit” (when followed by an act) is generally reserved for actions that many people view as immoral or criminal. Someone commits murder, or rape, or perjury, or crime. The person who dies by suicide is not committing a crime. Rather, the act of suicide almost always is the product of intolerable stress, or trauma, or mental illness. To portray suicide as a crime stigmatizes those who experience suicidal thoughts or attempt suicide. This stigma, in turn, can deter people from seeking help from friends, family, and professionals.]</a:t>
            </a:r>
            <a:endParaRPr lang="en-US" baseline="0" dirty="0"/>
          </a:p>
        </p:txBody>
      </p:sp>
      <p:sp>
        <p:nvSpPr>
          <p:cNvPr id="4" name="Slide Number Placeholder 3"/>
          <p:cNvSpPr>
            <a:spLocks noGrp="1"/>
          </p:cNvSpPr>
          <p:nvPr>
            <p:ph type="sldNum" sz="quarter" idx="10"/>
          </p:nvPr>
        </p:nvSpPr>
        <p:spPr/>
        <p:txBody>
          <a:bodyPr/>
          <a:lstStyle/>
          <a:p>
            <a:fld id="{BD4EE3AD-584E-4774-B23F-E9D006D78DF0}" type="slidenum">
              <a:rPr lang="en-US" smtClean="0"/>
              <a:t>11</a:t>
            </a:fld>
            <a:endParaRPr lang="en-US"/>
          </a:p>
        </p:txBody>
      </p:sp>
    </p:spTree>
    <p:extLst>
      <p:ext uri="{BB962C8B-B14F-4D97-AF65-F5344CB8AC3E}">
        <p14:creationId xmlns:p14="http://schemas.microsoft.com/office/powerpoint/2010/main" val="483868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latin typeface="Arial" panose="020B0604020202020204" pitchFamily="34" charset="0"/>
                <a:cs typeface="Arial" panose="020B0604020202020204" pitchFamily="34" charset="0"/>
              </a:rPr>
              <a:t>#4 If a person is going to attempt suicide, nothing will stop them.</a:t>
            </a:r>
          </a:p>
          <a:p>
            <a:pPr defTabSz="948507">
              <a:defRPr/>
            </a:pPr>
            <a:r>
              <a:rPr lang="en-US" dirty="0">
                <a:latin typeface="Arial" panose="020B0604020202020204" pitchFamily="34" charset="0"/>
                <a:cs typeface="Arial" panose="020B0604020202020204" pitchFamily="34" charset="0"/>
              </a:rPr>
              <a:t>This is false.</a:t>
            </a:r>
          </a:p>
          <a:p>
            <a:pPr defTabSz="948507">
              <a:defRPr/>
            </a:pPr>
            <a:r>
              <a:rPr lang="en-US" dirty="0">
                <a:latin typeface="Arial" panose="020B0604020202020204" pitchFamily="34" charset="0"/>
                <a:cs typeface="Arial" panose="020B0604020202020204" pitchFamily="34" charset="0"/>
              </a:rPr>
              <a:t>Most who attempt suicide remain uncertain of their decision until the final moment. Most suicidal people don't wish for death – they wish for the pain to stop.</a:t>
            </a:r>
            <a:br>
              <a:rPr lang="en-US" dirty="0">
                <a:latin typeface="Arial" panose="020B0604020202020204" pitchFamily="34" charset="0"/>
                <a:cs typeface="Arial" panose="020B0604020202020204" pitchFamily="34" charset="0"/>
              </a:rPr>
            </a:br>
            <a:endParaRPr lang="en-US" dirty="0"/>
          </a:p>
          <a:p>
            <a:r>
              <a:rPr lang="en-US" dirty="0"/>
              <a:t>To help someone at risk of suicide we need to separate myths from facts. That’s why it is important to recognize these misconceptions. </a:t>
            </a:r>
          </a:p>
          <a:p>
            <a:endParaRPr lang="en-US" i="1" dirty="0"/>
          </a:p>
          <a:p>
            <a:r>
              <a:rPr lang="en-US" dirty="0"/>
              <a:t>The truth is that people</a:t>
            </a:r>
            <a:r>
              <a:rPr lang="en-US" baseline="0" dirty="0"/>
              <a:t> who attempt suicide are in pain- whether it is emotional, physical, financial… They don’t see a way out of their pain. They feel overwhelmed, lonely and hopeless.  As </a:t>
            </a:r>
            <a:r>
              <a:rPr lang="en-US" baseline="0" dirty="0" err="1"/>
              <a:t>suicideTALKers</a:t>
            </a:r>
            <a:r>
              <a:rPr lang="en-US" baseline="0" dirty="0"/>
              <a:t>, our goal is to offer hope and show that help is available. </a:t>
            </a:r>
          </a:p>
          <a:p>
            <a:endParaRPr lang="en-US" baseline="0" dirty="0"/>
          </a:p>
          <a:p>
            <a:r>
              <a:rPr lang="en-US" baseline="0" dirty="0"/>
              <a:t>To do this we need to talk about suicide. This may be uncomfortable. </a:t>
            </a:r>
          </a:p>
        </p:txBody>
      </p:sp>
      <p:sp>
        <p:nvSpPr>
          <p:cNvPr id="4" name="Slide Number Placeholder 3"/>
          <p:cNvSpPr>
            <a:spLocks noGrp="1"/>
          </p:cNvSpPr>
          <p:nvPr>
            <p:ph type="sldNum" sz="quarter" idx="10"/>
          </p:nvPr>
        </p:nvSpPr>
        <p:spPr/>
        <p:txBody>
          <a:bodyPr/>
          <a:lstStyle/>
          <a:p>
            <a:fld id="{BD4EE3AD-584E-4774-B23F-E9D006D78DF0}" type="slidenum">
              <a:rPr lang="en-US" smtClean="0"/>
              <a:t>12</a:t>
            </a:fld>
            <a:endParaRPr lang="en-US"/>
          </a:p>
        </p:txBody>
      </p:sp>
    </p:spTree>
    <p:extLst>
      <p:ext uri="{BB962C8B-B14F-4D97-AF65-F5344CB8AC3E}">
        <p14:creationId xmlns:p14="http://schemas.microsoft.com/office/powerpoint/2010/main" val="3532643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i="1" dirty="0">
                <a:latin typeface="Arial" panose="020B0604020202020204" pitchFamily="34" charset="0"/>
                <a:cs typeface="Arial" panose="020B0604020202020204" pitchFamily="34" charset="0"/>
              </a:rPr>
              <a:t>#5 Anyone who tries to kill him or herself has a mental health condition.</a:t>
            </a:r>
          </a:p>
          <a:p>
            <a:pPr defTabSz="948507">
              <a:defRPr/>
            </a:pPr>
            <a:r>
              <a:rPr lang="en-US" dirty="0">
                <a:latin typeface="Arial" panose="020B0604020202020204" pitchFamily="34" charset="0"/>
                <a:cs typeface="Arial" panose="020B0604020202020204" pitchFamily="34" charset="0"/>
              </a:rPr>
              <a:t>This is false.</a:t>
            </a:r>
          </a:p>
          <a:p>
            <a:pPr defTabSz="948507">
              <a:defRPr/>
            </a:pPr>
            <a:r>
              <a:rPr lang="en-US" dirty="0">
                <a:latin typeface="Arial" panose="020B0604020202020204" pitchFamily="34" charset="0"/>
                <a:cs typeface="Arial" panose="020B0604020202020204" pitchFamily="34" charset="0"/>
              </a:rPr>
              <a:t>Research shows, 54% of people who died by suicide did not have a known mental health condition, such as depression. </a:t>
            </a:r>
          </a:p>
          <a:p>
            <a:pPr defTabSz="948507">
              <a:defRPr/>
            </a:pPr>
            <a:endParaRPr lang="en-US" dirty="0">
              <a:latin typeface="Arial" panose="020B0604020202020204" pitchFamily="34" charset="0"/>
              <a:cs typeface="Arial" panose="020B0604020202020204" pitchFamily="34" charset="0"/>
            </a:endParaRPr>
          </a:p>
          <a:p>
            <a:pPr defTabSz="948507">
              <a:defRPr/>
            </a:pPr>
            <a:endParaRPr lang="en-US" b="1" dirty="0">
              <a:latin typeface="Arial" panose="020B0604020202020204" pitchFamily="34" charset="0"/>
              <a:cs typeface="Arial" panose="020B0604020202020204" pitchFamily="34" charset="0"/>
            </a:endParaRPr>
          </a:p>
          <a:p>
            <a:br>
              <a:rPr lang="en-US" dirty="0"/>
            </a:br>
            <a:endParaRPr lang="en-US" i="1" dirty="0">
              <a:latin typeface="Arial" panose="020B0604020202020204" pitchFamily="34" charset="0"/>
              <a:cs typeface="Arial" panose="020B0604020202020204" pitchFamily="34" charset="0"/>
            </a:endParaRPr>
          </a:p>
          <a:p>
            <a:endParaRPr lang="en-US" dirty="0"/>
          </a:p>
          <a:p>
            <a:endParaRPr lang="en-US" baseline="0" dirty="0"/>
          </a:p>
        </p:txBody>
      </p:sp>
      <p:sp>
        <p:nvSpPr>
          <p:cNvPr id="4" name="Slide Number Placeholder 3"/>
          <p:cNvSpPr>
            <a:spLocks noGrp="1"/>
          </p:cNvSpPr>
          <p:nvPr>
            <p:ph type="sldNum" sz="quarter" idx="10"/>
          </p:nvPr>
        </p:nvSpPr>
        <p:spPr/>
        <p:txBody>
          <a:bodyPr/>
          <a:lstStyle/>
          <a:p>
            <a:fld id="{BD4EE3AD-584E-4774-B23F-E9D006D78DF0}" type="slidenum">
              <a:rPr lang="en-US" smtClean="0"/>
              <a:t>13</a:t>
            </a:fld>
            <a:endParaRPr lang="en-US"/>
          </a:p>
        </p:txBody>
      </p:sp>
    </p:spTree>
    <p:extLst>
      <p:ext uri="{BB962C8B-B14F-4D97-AF65-F5344CB8AC3E}">
        <p14:creationId xmlns:p14="http://schemas.microsoft.com/office/powerpoint/2010/main" val="1007309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Lucida Sans Unicode" pitchFamily="34" charset="0"/>
                <a:ea typeface="ＭＳ Ｐゴシック" pitchFamily="80" charset="-128"/>
              </a:defRPr>
            </a:lvl1pPr>
            <a:lvl2pPr marL="41584633" indent="-41083402">
              <a:defRPr sz="2600">
                <a:solidFill>
                  <a:schemeClr val="tx1"/>
                </a:solidFill>
                <a:latin typeface="Lucida Sans Unicode" pitchFamily="34" charset="0"/>
                <a:ea typeface="ＭＳ Ｐゴシック" pitchFamily="80" charset="-128"/>
              </a:defRPr>
            </a:lvl2pPr>
            <a:lvl3pPr>
              <a:defRPr sz="2600">
                <a:solidFill>
                  <a:schemeClr val="tx1"/>
                </a:solidFill>
                <a:latin typeface="Lucida Sans Unicode" pitchFamily="34" charset="0"/>
                <a:ea typeface="ＭＳ Ｐゴシック" pitchFamily="80" charset="-128"/>
              </a:defRPr>
            </a:lvl3pPr>
            <a:lvl4pPr>
              <a:defRPr sz="2600">
                <a:solidFill>
                  <a:schemeClr val="tx1"/>
                </a:solidFill>
                <a:latin typeface="Lucida Sans Unicode" pitchFamily="34" charset="0"/>
                <a:ea typeface="ＭＳ Ｐゴシック" pitchFamily="80" charset="-128"/>
              </a:defRPr>
            </a:lvl4pPr>
            <a:lvl5pPr>
              <a:defRPr sz="2600">
                <a:solidFill>
                  <a:schemeClr val="tx1"/>
                </a:solidFill>
                <a:latin typeface="Lucida Sans Unicode" pitchFamily="34" charset="0"/>
                <a:ea typeface="ＭＳ Ｐゴシック" pitchFamily="80" charset="-128"/>
              </a:defRPr>
            </a:lvl5pPr>
            <a:lvl6pPr marL="501229" eaLnBrk="0" fontAlgn="base" hangingPunct="0">
              <a:spcBef>
                <a:spcPct val="50000"/>
              </a:spcBef>
              <a:spcAft>
                <a:spcPct val="0"/>
              </a:spcAft>
              <a:defRPr sz="2600">
                <a:solidFill>
                  <a:schemeClr val="tx1"/>
                </a:solidFill>
                <a:latin typeface="Lucida Sans Unicode" pitchFamily="34" charset="0"/>
                <a:ea typeface="ＭＳ Ｐゴシック" pitchFamily="80" charset="-128"/>
              </a:defRPr>
            </a:lvl6pPr>
            <a:lvl7pPr marL="1002459" eaLnBrk="0" fontAlgn="base" hangingPunct="0">
              <a:spcBef>
                <a:spcPct val="50000"/>
              </a:spcBef>
              <a:spcAft>
                <a:spcPct val="0"/>
              </a:spcAft>
              <a:defRPr sz="2600">
                <a:solidFill>
                  <a:schemeClr val="tx1"/>
                </a:solidFill>
                <a:latin typeface="Lucida Sans Unicode" pitchFamily="34" charset="0"/>
                <a:ea typeface="ＭＳ Ｐゴシック" pitchFamily="80" charset="-128"/>
              </a:defRPr>
            </a:lvl7pPr>
            <a:lvl8pPr marL="1503688" eaLnBrk="0" fontAlgn="base" hangingPunct="0">
              <a:spcBef>
                <a:spcPct val="50000"/>
              </a:spcBef>
              <a:spcAft>
                <a:spcPct val="0"/>
              </a:spcAft>
              <a:defRPr sz="2600">
                <a:solidFill>
                  <a:schemeClr val="tx1"/>
                </a:solidFill>
                <a:latin typeface="Lucida Sans Unicode" pitchFamily="34" charset="0"/>
                <a:ea typeface="ＭＳ Ｐゴシック" pitchFamily="80" charset="-128"/>
              </a:defRPr>
            </a:lvl8pPr>
            <a:lvl9pPr marL="2004917" eaLnBrk="0" fontAlgn="base" hangingPunct="0">
              <a:spcBef>
                <a:spcPct val="50000"/>
              </a:spcBef>
              <a:spcAft>
                <a:spcPct val="0"/>
              </a:spcAft>
              <a:defRPr sz="2600">
                <a:solidFill>
                  <a:schemeClr val="tx1"/>
                </a:solidFill>
                <a:latin typeface="Lucida Sans Unicode" pitchFamily="34" charset="0"/>
                <a:ea typeface="ＭＳ Ｐゴシック" pitchFamily="80" charset="-128"/>
              </a:defRPr>
            </a:lvl9pPr>
          </a:lstStyle>
          <a:p>
            <a:fld id="{D9F4AB8D-B206-4A76-B37F-301076CC4B55}" type="slidenum">
              <a:rPr lang="en-US" altLang="en-US" sz="1200">
                <a:latin typeface="Arial" charset="0"/>
              </a:rPr>
              <a:pPr/>
              <a:t>14</a:t>
            </a:fld>
            <a:endParaRPr lang="en-US" altLang="en-US" sz="1200">
              <a:latin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Many factors contribute to suicide among those with and without mental health conditions</a:t>
            </a:r>
          </a:p>
          <a:p>
            <a:r>
              <a:rPr lang="en-US" dirty="0"/>
              <a:t>Relationship problem (42%)</a:t>
            </a:r>
          </a:p>
          <a:p>
            <a:r>
              <a:rPr lang="en-US" dirty="0"/>
              <a:t>Problematic substance use (28%)</a:t>
            </a:r>
          </a:p>
          <a:p>
            <a:r>
              <a:rPr lang="en-US" dirty="0"/>
              <a:t>Crisis in the past or upcoming two weeks (29%)</a:t>
            </a:r>
          </a:p>
          <a:p>
            <a:r>
              <a:rPr lang="en-US" dirty="0"/>
              <a:t>Criminal legal problem (9%)</a:t>
            </a:r>
          </a:p>
          <a:p>
            <a:r>
              <a:rPr lang="en-US" dirty="0"/>
              <a:t>Physical health problem (22%)</a:t>
            </a:r>
          </a:p>
          <a:p>
            <a:r>
              <a:rPr lang="en-US" dirty="0"/>
              <a:t>Loss of housing (4%)</a:t>
            </a:r>
          </a:p>
          <a:p>
            <a:r>
              <a:rPr lang="en-US" dirty="0"/>
              <a:t>Job/Financial problem (16%)</a:t>
            </a:r>
          </a:p>
          <a:p>
            <a:r>
              <a:rPr lang="en-US" dirty="0"/>
              <a:t> </a:t>
            </a:r>
          </a:p>
          <a:p>
            <a:r>
              <a:rPr lang="en-US" dirty="0"/>
              <a:t>Note: Persons who died by suicide may have had multiple circumstances. Data on mental health conditions and other factors are from coroner/medical examiner and law enforcement reports. It is possible that mental health conditions or other circumstances could have been present and not diagnosed, known, or reported.</a:t>
            </a:r>
          </a:p>
          <a:p>
            <a:r>
              <a:rPr lang="en-US" dirty="0"/>
              <a:t>SOURCE: CDC’s National Violent Death Reporting System, data from 27 states participating in 2015.</a:t>
            </a:r>
          </a:p>
          <a:p>
            <a:pPr eaLnBrk="1" hangingPunct="1"/>
            <a:endParaRPr lang="en-US" altLang="en-US" sz="1100" dirty="0">
              <a:latin typeface="+mn-lt"/>
              <a:ea typeface="ＭＳ Ｐゴシック" pitchFamily="80" charset="-128"/>
            </a:endParaRPr>
          </a:p>
        </p:txBody>
      </p:sp>
    </p:spTree>
    <p:extLst>
      <p:ext uri="{BB962C8B-B14F-4D97-AF65-F5344CB8AC3E}">
        <p14:creationId xmlns:p14="http://schemas.microsoft.com/office/powerpoint/2010/main" val="3344785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Lucida Sans Unicode" pitchFamily="34" charset="0"/>
                <a:ea typeface="ＭＳ Ｐゴシック" pitchFamily="80" charset="-128"/>
              </a:defRPr>
            </a:lvl1pPr>
            <a:lvl2pPr marL="40089302" indent="-39606095">
              <a:defRPr sz="2500">
                <a:solidFill>
                  <a:schemeClr val="tx1"/>
                </a:solidFill>
                <a:latin typeface="Lucida Sans Unicode" pitchFamily="34" charset="0"/>
                <a:ea typeface="ＭＳ Ｐゴシック" pitchFamily="80" charset="-128"/>
              </a:defRPr>
            </a:lvl2pPr>
            <a:lvl3pPr>
              <a:defRPr sz="2500">
                <a:solidFill>
                  <a:schemeClr val="tx1"/>
                </a:solidFill>
                <a:latin typeface="Lucida Sans Unicode" pitchFamily="34" charset="0"/>
                <a:ea typeface="ＭＳ Ｐゴシック" pitchFamily="80" charset="-128"/>
              </a:defRPr>
            </a:lvl3pPr>
            <a:lvl4pPr>
              <a:defRPr sz="2500">
                <a:solidFill>
                  <a:schemeClr val="tx1"/>
                </a:solidFill>
                <a:latin typeface="Lucida Sans Unicode" pitchFamily="34" charset="0"/>
                <a:ea typeface="ＭＳ Ｐゴシック" pitchFamily="80" charset="-128"/>
              </a:defRPr>
            </a:lvl4pPr>
            <a:lvl5pPr>
              <a:defRPr sz="2500">
                <a:solidFill>
                  <a:schemeClr val="tx1"/>
                </a:solidFill>
                <a:latin typeface="Lucida Sans Unicode" pitchFamily="34" charset="0"/>
                <a:ea typeface="ＭＳ Ｐゴシック" pitchFamily="80" charset="-128"/>
              </a:defRPr>
            </a:lvl5pPr>
            <a:lvl6pPr marL="483205" eaLnBrk="0" fontAlgn="base" hangingPunct="0">
              <a:spcBef>
                <a:spcPct val="50000"/>
              </a:spcBef>
              <a:spcAft>
                <a:spcPct val="0"/>
              </a:spcAft>
              <a:defRPr sz="2500">
                <a:solidFill>
                  <a:schemeClr val="tx1"/>
                </a:solidFill>
                <a:latin typeface="Lucida Sans Unicode" pitchFamily="34" charset="0"/>
                <a:ea typeface="ＭＳ Ｐゴシック" pitchFamily="80" charset="-128"/>
              </a:defRPr>
            </a:lvl6pPr>
            <a:lvl7pPr marL="966412" eaLnBrk="0" fontAlgn="base" hangingPunct="0">
              <a:spcBef>
                <a:spcPct val="50000"/>
              </a:spcBef>
              <a:spcAft>
                <a:spcPct val="0"/>
              </a:spcAft>
              <a:defRPr sz="2500">
                <a:solidFill>
                  <a:schemeClr val="tx1"/>
                </a:solidFill>
                <a:latin typeface="Lucida Sans Unicode" pitchFamily="34" charset="0"/>
                <a:ea typeface="ＭＳ Ｐゴシック" pitchFamily="80" charset="-128"/>
              </a:defRPr>
            </a:lvl7pPr>
            <a:lvl8pPr marL="1449617" eaLnBrk="0" fontAlgn="base" hangingPunct="0">
              <a:spcBef>
                <a:spcPct val="50000"/>
              </a:spcBef>
              <a:spcAft>
                <a:spcPct val="0"/>
              </a:spcAft>
              <a:defRPr sz="2500">
                <a:solidFill>
                  <a:schemeClr val="tx1"/>
                </a:solidFill>
                <a:latin typeface="Lucida Sans Unicode" pitchFamily="34" charset="0"/>
                <a:ea typeface="ＭＳ Ｐゴシック" pitchFamily="80" charset="-128"/>
              </a:defRPr>
            </a:lvl8pPr>
            <a:lvl9pPr marL="1932823" eaLnBrk="0" fontAlgn="base" hangingPunct="0">
              <a:spcBef>
                <a:spcPct val="50000"/>
              </a:spcBef>
              <a:spcAft>
                <a:spcPct val="0"/>
              </a:spcAft>
              <a:defRPr sz="2500">
                <a:solidFill>
                  <a:schemeClr val="tx1"/>
                </a:solidFill>
                <a:latin typeface="Lucida Sans Unicode" pitchFamily="34" charset="0"/>
                <a:ea typeface="ＭＳ Ｐゴシック" pitchFamily="80" charset="-128"/>
              </a:defRPr>
            </a:lvl9pPr>
          </a:lstStyle>
          <a:p>
            <a:fld id="{C868738A-430A-4040-91B6-8EE1BD38DC65}" type="slidenum">
              <a:rPr lang="en-US" altLang="en-US" sz="1200">
                <a:latin typeface="Arial" charset="0"/>
              </a:rPr>
              <a:pPr/>
              <a:t>15</a:t>
            </a:fld>
            <a:endParaRPr lang="en-US" altLang="en-US" sz="1200">
              <a:latin typeface="Arial"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dirty="0">
                <a:latin typeface="Lucida Sans Unicode" pitchFamily="34" charset="0"/>
                <a:ea typeface="ＭＳ Ｐゴシック" pitchFamily="80" charset="-128"/>
              </a:rPr>
              <a:t>So let’s get comfortable being uncomfortable.</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For many people suicide is that S* word they tend to avoid.</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As a society, we resist  talking about suicide for many different reasons. </a:t>
            </a:r>
          </a:p>
          <a:p>
            <a:pPr marL="177845" indent="-177845" eaLnBrk="1" hangingPunct="1">
              <a:buFont typeface="Arial" panose="020B0604020202020204" pitchFamily="34" charset="0"/>
              <a:buChar char="•"/>
            </a:pPr>
            <a:r>
              <a:rPr lang="en-US" altLang="en-US" sz="1000" dirty="0">
                <a:latin typeface="Lucida Sans Unicode" pitchFamily="34" charset="0"/>
                <a:ea typeface="ＭＳ Ｐゴシック" pitchFamily="80" charset="-128"/>
              </a:rPr>
              <a:t>It could be shame and stigma. </a:t>
            </a:r>
          </a:p>
          <a:p>
            <a:pPr marL="177845" indent="-177845" eaLnBrk="1" hangingPunct="1">
              <a:buFont typeface="Arial" panose="020B0604020202020204" pitchFamily="34" charset="0"/>
              <a:buChar char="•"/>
            </a:pPr>
            <a:r>
              <a:rPr lang="en-US" altLang="en-US" sz="1000" dirty="0">
                <a:latin typeface="Lucida Sans Unicode" pitchFamily="34" charset="0"/>
                <a:ea typeface="ＭＳ Ｐゴシック" pitchFamily="80" charset="-128"/>
              </a:rPr>
              <a:t>It could be the heaviness of the subject. </a:t>
            </a:r>
          </a:p>
          <a:p>
            <a:pPr marL="177845" indent="-177845" eaLnBrk="1" hangingPunct="1">
              <a:buFont typeface="Arial" panose="020B0604020202020204" pitchFamily="34" charset="0"/>
              <a:buChar char="•"/>
            </a:pPr>
            <a:r>
              <a:rPr lang="en-US" altLang="en-US" sz="1000" dirty="0">
                <a:latin typeface="Lucida Sans Unicode" pitchFamily="34" charset="0"/>
                <a:ea typeface="ＭＳ Ｐゴシック" pitchFamily="80" charset="-128"/>
              </a:rPr>
              <a:t>It could be the result of a personal experience. </a:t>
            </a:r>
          </a:p>
          <a:p>
            <a:pPr marL="177845" indent="-177845" eaLnBrk="1" hangingPunct="1">
              <a:buFont typeface="Arial" panose="020B0604020202020204" pitchFamily="34" charset="0"/>
              <a:buChar char="•"/>
            </a:pPr>
            <a:r>
              <a:rPr lang="en-US" altLang="en-US" sz="1000" dirty="0">
                <a:latin typeface="Lucida Sans Unicode" pitchFamily="34" charset="0"/>
                <a:ea typeface="ＭＳ Ｐゴシック" pitchFamily="80" charset="-128"/>
              </a:rPr>
              <a:t>Or it could be unconscious – many people avoid talking about suicide without realizing it. </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So why</a:t>
            </a:r>
            <a:r>
              <a:rPr lang="en-US" altLang="en-US" sz="1000" b="1" dirty="0">
                <a:latin typeface="Lucida Sans Unicode" pitchFamily="34" charset="0"/>
                <a:ea typeface="ＭＳ Ｐゴシック" pitchFamily="80" charset="-128"/>
              </a:rPr>
              <a:t> should </a:t>
            </a:r>
            <a:r>
              <a:rPr lang="en-US" altLang="en-US" sz="1000" dirty="0">
                <a:latin typeface="Lucida Sans Unicode" pitchFamily="34" charset="0"/>
                <a:ea typeface="ＭＳ Ｐゴシック" pitchFamily="80" charset="-128"/>
              </a:rPr>
              <a:t>we talk about suicide?</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Well, because talking about suicide is an effective way of preventing it.</a:t>
            </a:r>
          </a:p>
          <a:p>
            <a:pPr eaLnBrk="1" hangingPunct="1"/>
            <a:r>
              <a:rPr lang="en-US" altLang="en-US" sz="1000" dirty="0">
                <a:latin typeface="Lucida Sans Unicode" pitchFamily="34" charset="0"/>
                <a:ea typeface="ＭＳ Ｐゴシック" pitchFamily="80" charset="-128"/>
              </a:rPr>
              <a:t>By opening the dialogue, sharing our stories, and identifying resources we can reduce stigma and make it easier for people at risk of suicide to come forward and get the help they need. </a:t>
            </a:r>
          </a:p>
          <a:p>
            <a:pPr eaLnBrk="1" hangingPunct="1"/>
            <a:endParaRPr lang="en-US" altLang="en-US" sz="1000" dirty="0">
              <a:latin typeface="Lucida Sans Unicode" pitchFamily="34" charset="0"/>
              <a:ea typeface="ＭＳ Ｐゴシック" pitchFamily="80" charset="-128"/>
            </a:endParaRPr>
          </a:p>
          <a:p>
            <a:pPr eaLnBrk="1" hangingPunct="1"/>
            <a:endParaRPr lang="en-US" altLang="en-US" sz="1000" dirty="0">
              <a:latin typeface="Lucida Sans Unicode" pitchFamily="34" charset="0"/>
              <a:ea typeface="ＭＳ Ｐゴシック" pitchFamily="80" charset="-128"/>
            </a:endParaRPr>
          </a:p>
          <a:p>
            <a:pPr defTabSz="948507" eaLnBrk="1" hangingPunct="1">
              <a:defRPr/>
            </a:pPr>
            <a:r>
              <a:rPr lang="en-US" altLang="en-US" sz="1000" dirty="0">
                <a:latin typeface="Lucida Sans Unicode" pitchFamily="34" charset="0"/>
                <a:ea typeface="ＭＳ Ｐゴシック" pitchFamily="80" charset="-128"/>
              </a:rPr>
              <a:t>[“Any ideas on why people avoid direct talk about suicide?” – let participants answer]</a:t>
            </a:r>
          </a:p>
          <a:p>
            <a:pPr defTabSz="948507" eaLnBrk="1" hangingPunct="1">
              <a:defRPr/>
            </a:pPr>
            <a:r>
              <a:rPr lang="en-US" altLang="en-US" sz="1000" dirty="0">
                <a:latin typeface="Lucida Sans Unicode" pitchFamily="34" charset="0"/>
                <a:ea typeface="ＭＳ Ｐゴシック" pitchFamily="80" charset="-128"/>
              </a:rPr>
              <a:t>[So now I want you to practice to say the word “suicide” in a sentence.]</a:t>
            </a:r>
          </a:p>
          <a:p>
            <a:pPr eaLnBrk="1" hangingPunct="1"/>
            <a:endParaRPr lang="en-US" altLang="en-US" sz="1000" dirty="0">
              <a:latin typeface="Lucida Sans Unicode" pitchFamily="34" charset="0"/>
              <a:ea typeface="ＭＳ Ｐゴシック" pitchFamily="80" charset="-128"/>
            </a:endParaRPr>
          </a:p>
        </p:txBody>
      </p:sp>
    </p:spTree>
    <p:extLst>
      <p:ext uri="{BB962C8B-B14F-4D97-AF65-F5344CB8AC3E}">
        <p14:creationId xmlns:p14="http://schemas.microsoft.com/office/powerpoint/2010/main" val="1248372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Lucida Sans Unicode" pitchFamily="34" charset="0"/>
                <a:ea typeface="ＭＳ Ｐゴシック" pitchFamily="80" charset="-128"/>
              </a:defRPr>
            </a:lvl1pPr>
            <a:lvl2pPr marL="40089302" indent="-39606095">
              <a:defRPr sz="2500">
                <a:solidFill>
                  <a:schemeClr val="tx1"/>
                </a:solidFill>
                <a:latin typeface="Lucida Sans Unicode" pitchFamily="34" charset="0"/>
                <a:ea typeface="ＭＳ Ｐゴシック" pitchFamily="80" charset="-128"/>
              </a:defRPr>
            </a:lvl2pPr>
            <a:lvl3pPr>
              <a:defRPr sz="2500">
                <a:solidFill>
                  <a:schemeClr val="tx1"/>
                </a:solidFill>
                <a:latin typeface="Lucida Sans Unicode" pitchFamily="34" charset="0"/>
                <a:ea typeface="ＭＳ Ｐゴシック" pitchFamily="80" charset="-128"/>
              </a:defRPr>
            </a:lvl3pPr>
            <a:lvl4pPr>
              <a:defRPr sz="2500">
                <a:solidFill>
                  <a:schemeClr val="tx1"/>
                </a:solidFill>
                <a:latin typeface="Lucida Sans Unicode" pitchFamily="34" charset="0"/>
                <a:ea typeface="ＭＳ Ｐゴシック" pitchFamily="80" charset="-128"/>
              </a:defRPr>
            </a:lvl4pPr>
            <a:lvl5pPr>
              <a:defRPr sz="2500">
                <a:solidFill>
                  <a:schemeClr val="tx1"/>
                </a:solidFill>
                <a:latin typeface="Lucida Sans Unicode" pitchFamily="34" charset="0"/>
                <a:ea typeface="ＭＳ Ｐゴシック" pitchFamily="80" charset="-128"/>
              </a:defRPr>
            </a:lvl5pPr>
            <a:lvl6pPr marL="483205" eaLnBrk="0" fontAlgn="base" hangingPunct="0">
              <a:spcBef>
                <a:spcPct val="50000"/>
              </a:spcBef>
              <a:spcAft>
                <a:spcPct val="0"/>
              </a:spcAft>
              <a:defRPr sz="2500">
                <a:solidFill>
                  <a:schemeClr val="tx1"/>
                </a:solidFill>
                <a:latin typeface="Lucida Sans Unicode" pitchFamily="34" charset="0"/>
                <a:ea typeface="ＭＳ Ｐゴシック" pitchFamily="80" charset="-128"/>
              </a:defRPr>
            </a:lvl6pPr>
            <a:lvl7pPr marL="966412" eaLnBrk="0" fontAlgn="base" hangingPunct="0">
              <a:spcBef>
                <a:spcPct val="50000"/>
              </a:spcBef>
              <a:spcAft>
                <a:spcPct val="0"/>
              </a:spcAft>
              <a:defRPr sz="2500">
                <a:solidFill>
                  <a:schemeClr val="tx1"/>
                </a:solidFill>
                <a:latin typeface="Lucida Sans Unicode" pitchFamily="34" charset="0"/>
                <a:ea typeface="ＭＳ Ｐゴシック" pitchFamily="80" charset="-128"/>
              </a:defRPr>
            </a:lvl7pPr>
            <a:lvl8pPr marL="1449617" eaLnBrk="0" fontAlgn="base" hangingPunct="0">
              <a:spcBef>
                <a:spcPct val="50000"/>
              </a:spcBef>
              <a:spcAft>
                <a:spcPct val="0"/>
              </a:spcAft>
              <a:defRPr sz="2500">
                <a:solidFill>
                  <a:schemeClr val="tx1"/>
                </a:solidFill>
                <a:latin typeface="Lucida Sans Unicode" pitchFamily="34" charset="0"/>
                <a:ea typeface="ＭＳ Ｐゴシック" pitchFamily="80" charset="-128"/>
              </a:defRPr>
            </a:lvl8pPr>
            <a:lvl9pPr marL="1932823" eaLnBrk="0" fontAlgn="base" hangingPunct="0">
              <a:spcBef>
                <a:spcPct val="50000"/>
              </a:spcBef>
              <a:spcAft>
                <a:spcPct val="0"/>
              </a:spcAft>
              <a:defRPr sz="2500">
                <a:solidFill>
                  <a:schemeClr val="tx1"/>
                </a:solidFill>
                <a:latin typeface="Lucida Sans Unicode" pitchFamily="34" charset="0"/>
                <a:ea typeface="ＭＳ Ｐゴシック" pitchFamily="80" charset="-128"/>
              </a:defRPr>
            </a:lvl9pPr>
          </a:lstStyle>
          <a:p>
            <a:fld id="{D9F4AB8D-B206-4A76-B37F-301076CC4B55}" type="slidenum">
              <a:rPr lang="en-US" altLang="en-US" sz="1200">
                <a:latin typeface="Arial" charset="0"/>
              </a:rPr>
              <a:pPr/>
              <a:t>16</a:t>
            </a:fld>
            <a:endParaRPr lang="en-US" altLang="en-US" sz="1200">
              <a:latin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dirty="0">
                <a:latin typeface="Lucida Sans Unicode" pitchFamily="34" charset="0"/>
                <a:ea typeface="ＭＳ Ｐゴシック" pitchFamily="80" charset="-128"/>
              </a:rPr>
              <a:t>Being a </a:t>
            </a:r>
            <a:r>
              <a:rPr lang="en-US" altLang="en-US" sz="1000" dirty="0" err="1">
                <a:latin typeface="Lucida Sans Unicode" pitchFamily="34" charset="0"/>
                <a:ea typeface="ＭＳ Ｐゴシック" pitchFamily="80" charset="-128"/>
              </a:rPr>
              <a:t>SuicideTALKer</a:t>
            </a:r>
            <a:r>
              <a:rPr lang="en-US" altLang="en-US" sz="1000" dirty="0">
                <a:latin typeface="Lucida Sans Unicode" pitchFamily="34" charset="0"/>
                <a:ea typeface="ＭＳ Ｐゴシック" pitchFamily="80" charset="-128"/>
              </a:rPr>
              <a:t> means speaking openly about suicide in a comfortable and thoughtful way. </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When a sign like this is displayed prominently in our homes, work places and communities it makes others more willing to talk with us about suicide. </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Our attitude can do this as well.</a:t>
            </a:r>
          </a:p>
          <a:p>
            <a:pPr eaLnBrk="1" hangingPunct="1"/>
            <a:r>
              <a:rPr lang="en-US" altLang="en-US" sz="1000" dirty="0">
                <a:latin typeface="Lucida Sans Unicode" pitchFamily="34" charset="0"/>
                <a:ea typeface="ＭＳ Ｐゴシック" pitchFamily="80" charset="-128"/>
              </a:rPr>
              <a:t> </a:t>
            </a:r>
          </a:p>
          <a:p>
            <a:pPr eaLnBrk="1" hangingPunct="1"/>
            <a:r>
              <a:rPr lang="en-US" altLang="en-US" sz="1000" dirty="0">
                <a:latin typeface="Lucida Sans Unicode" pitchFamily="34" charset="0"/>
                <a:ea typeface="ＭＳ Ｐゴシック" pitchFamily="80" charset="-128"/>
              </a:rPr>
              <a:t>A person at risk of suicide is more likely to talk to us when we show that we are comfortable, respectful, and willing to talk about their thoughts and feelings.  </a:t>
            </a:r>
          </a:p>
          <a:p>
            <a:pPr eaLnBrk="1" hangingPunct="1"/>
            <a:endParaRPr lang="en-US" altLang="en-US" sz="1000" dirty="0">
              <a:latin typeface="Lucida Sans Unicode" pitchFamily="34" charset="0"/>
              <a:ea typeface="ＭＳ Ｐゴシック" pitchFamily="80" charset="-128"/>
            </a:endParaRPr>
          </a:p>
        </p:txBody>
      </p:sp>
    </p:spTree>
    <p:extLst>
      <p:ext uri="{BB962C8B-B14F-4D97-AF65-F5344CB8AC3E}">
        <p14:creationId xmlns:p14="http://schemas.microsoft.com/office/powerpoint/2010/main" val="871303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8645514" indent="-38179710">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65803"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31607"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9741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63214"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defTabSz="914266">
              <a:defRPr/>
            </a:pPr>
            <a:fld id="{D8AE0462-8C70-4D0D-8C14-8D5614C515E4}" type="slidenum">
              <a:rPr lang="en-US" altLang="en-US" sz="1200">
                <a:solidFill>
                  <a:srgbClr val="000000"/>
                </a:solidFill>
                <a:latin typeface="Arial" charset="0"/>
              </a:rPr>
              <a:pPr defTabSz="914266">
                <a:defRPr/>
              </a:pPr>
              <a:t>17</a:t>
            </a:fld>
            <a:endParaRPr lang="en-US" altLang="en-US" sz="1200">
              <a:solidFill>
                <a:srgbClr val="000000"/>
              </a:solidFill>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dirty="0">
                <a:latin typeface="Lucida Sans Unicode" pitchFamily="34" charset="0"/>
                <a:ea typeface="ＭＳ Ｐゴシック" pitchFamily="80" charset="-128"/>
              </a:rPr>
              <a:t>Sometimes we think of talking about suicide in terms of rights.</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A person having thoughts of suicide may wonder:</a:t>
            </a:r>
          </a:p>
          <a:p>
            <a:pPr marL="177845" indent="-177845" eaLnBrk="1" hangingPunct="1">
              <a:buFont typeface="Arial" panose="020B0604020202020204" pitchFamily="34" charset="0"/>
              <a:buChar char="•"/>
            </a:pPr>
            <a:r>
              <a:rPr lang="en-US" altLang="en-US" sz="1000" dirty="0">
                <a:latin typeface="Lucida Sans Unicode" pitchFamily="34" charset="0"/>
                <a:ea typeface="ＭＳ Ｐゴシック" pitchFamily="80" charset="-128"/>
              </a:rPr>
              <a:t>Do I have the right to involve someone in my problems?</a:t>
            </a:r>
          </a:p>
          <a:p>
            <a:pPr marL="177845" indent="-177845" eaLnBrk="1" hangingPunct="1">
              <a:buFont typeface="Arial" panose="020B0604020202020204" pitchFamily="34" charset="0"/>
              <a:buChar char="•"/>
            </a:pPr>
            <a:r>
              <a:rPr lang="en-US" altLang="en-US" sz="1000" dirty="0">
                <a:latin typeface="Lucida Sans Unicode" pitchFamily="34" charset="0"/>
                <a:ea typeface="ＭＳ Ｐゴシック" pitchFamily="80" charset="-128"/>
              </a:rPr>
              <a:t>Do I have the right to ask for help?</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While a person who wants to help may question:</a:t>
            </a:r>
          </a:p>
          <a:p>
            <a:pPr marL="177845" indent="-177845" eaLnBrk="1" hangingPunct="1">
              <a:buFont typeface="Arial" panose="020B0604020202020204" pitchFamily="34" charset="0"/>
              <a:buChar char="•"/>
            </a:pPr>
            <a:r>
              <a:rPr lang="en-US" altLang="en-US" sz="1000" dirty="0">
                <a:latin typeface="Lucida Sans Unicode" pitchFamily="34" charset="0"/>
                <a:ea typeface="ＭＳ Ｐゴシック" pitchFamily="80" charset="-128"/>
              </a:rPr>
              <a:t>Do I have the right to "put my nose" in someone else's business?</a:t>
            </a:r>
          </a:p>
          <a:p>
            <a:pPr marL="177845" indent="-177845" eaLnBrk="1" hangingPunct="1">
              <a:buFont typeface="Arial" panose="020B0604020202020204" pitchFamily="34" charset="0"/>
              <a:buChar char="•"/>
            </a:pPr>
            <a:r>
              <a:rPr lang="en-US" altLang="en-US" sz="1000" dirty="0">
                <a:latin typeface="Lucida Sans Unicode" pitchFamily="34" charset="0"/>
                <a:ea typeface="ＭＳ Ｐゴシック" pitchFamily="80" charset="-128"/>
              </a:rPr>
              <a:t>Do I have the right to ask about suicide?</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The truth is that most all of the time, talking opportunities are not about the right to privacy, the right to non-interference or the rights to seek or give help.</a:t>
            </a:r>
          </a:p>
          <a:p>
            <a:pPr eaLnBrk="1" hangingPunct="1"/>
            <a:r>
              <a:rPr lang="en-US" altLang="en-US" sz="1000" dirty="0">
                <a:latin typeface="Lucida Sans Unicode" pitchFamily="34" charset="0"/>
                <a:ea typeface="ＭＳ Ｐゴシック" pitchFamily="80" charset="-128"/>
              </a:rPr>
              <a:t>They are not about rights at all.  They are about needs and invitations to meet those needs. </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A person at risk is in pain. They want others to notice it. So they send out invitations to talk openly about it.</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As a person who wants to help, you receive these invitations and you have to decide whether or not you are going to accept and act upon them.</a:t>
            </a:r>
          </a:p>
          <a:p>
            <a:pPr eaLnBrk="1" hangingPunct="1"/>
            <a:endParaRPr lang="en-US" altLang="en-US" sz="1000" dirty="0">
              <a:latin typeface="Lucida Sans Unicode" pitchFamily="34" charset="0"/>
              <a:ea typeface="ＭＳ Ｐゴシック" pitchFamily="80" charset="-128"/>
            </a:endParaRPr>
          </a:p>
          <a:p>
            <a:pPr eaLnBrk="1" hangingPunct="1"/>
            <a:endParaRPr lang="en-US" altLang="en-US" sz="1000" dirty="0">
              <a:latin typeface="Lucida Sans Unicode" pitchFamily="34" charset="0"/>
              <a:ea typeface="ＭＳ Ｐゴシック" pitchFamily="80" charset="-128"/>
            </a:endParaRPr>
          </a:p>
        </p:txBody>
      </p:sp>
    </p:spTree>
    <p:extLst>
      <p:ext uri="{BB962C8B-B14F-4D97-AF65-F5344CB8AC3E}">
        <p14:creationId xmlns:p14="http://schemas.microsoft.com/office/powerpoint/2010/main" val="3705037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These invitations we are talking about are also known as warning signs.</a:t>
            </a:r>
          </a:p>
          <a:p>
            <a:endParaRPr lang="en-US" sz="1100" dirty="0">
              <a:latin typeface="+mn-lt"/>
            </a:endParaRPr>
          </a:p>
          <a:p>
            <a:r>
              <a:rPr lang="en-US" sz="1100" dirty="0">
                <a:latin typeface="+mn-lt"/>
              </a:rPr>
              <a:t>Most people who take their lives exhibit one or more warning signs, either through what they say or what they do.</a:t>
            </a:r>
          </a:p>
          <a:p>
            <a:endParaRPr lang="en-US" sz="1100" dirty="0">
              <a:latin typeface="+mn-lt"/>
            </a:endParaRPr>
          </a:p>
          <a:p>
            <a:r>
              <a:rPr lang="en-US" sz="1100" dirty="0">
                <a:latin typeface="+mn-lt"/>
              </a:rPr>
              <a:t>It is important to look for a change in behavior or the presence of entirely new behaviors, especially when related to a painful event, loss, or change.</a:t>
            </a:r>
          </a:p>
          <a:p>
            <a:endParaRPr lang="en-US" sz="1100" dirty="0">
              <a:latin typeface="+mn-lt"/>
            </a:endParaRPr>
          </a:p>
          <a:p>
            <a:r>
              <a:rPr lang="en-US" sz="1100" dirty="0">
                <a:latin typeface="+mn-lt"/>
              </a:rPr>
              <a:t>Common warning signs include:</a:t>
            </a:r>
          </a:p>
          <a:p>
            <a:pPr marL="177845" indent="-177845">
              <a:buFont typeface="Arial" panose="020B0604020202020204" pitchFamily="34" charset="0"/>
              <a:buChar char="•"/>
            </a:pPr>
            <a:r>
              <a:rPr lang="en-US" sz="1100" dirty="0">
                <a:latin typeface="+mn-lt"/>
              </a:rPr>
              <a:t>A sense of hopelessness</a:t>
            </a:r>
          </a:p>
          <a:p>
            <a:pPr marL="177845" indent="-177845">
              <a:buFont typeface="Arial" panose="020B0604020202020204" pitchFamily="34" charset="0"/>
              <a:buChar char="•"/>
            </a:pPr>
            <a:r>
              <a:rPr lang="en-US" sz="1100" dirty="0">
                <a:latin typeface="+mn-lt"/>
              </a:rPr>
              <a:t>Isolation</a:t>
            </a:r>
          </a:p>
          <a:p>
            <a:pPr marL="177845" indent="-177845">
              <a:buFont typeface="Arial" panose="020B0604020202020204" pitchFamily="34" charset="0"/>
              <a:buChar char="•"/>
            </a:pPr>
            <a:r>
              <a:rPr lang="en-US" sz="1100" dirty="0">
                <a:latin typeface="+mn-lt"/>
              </a:rPr>
              <a:t>Aggression and irritability </a:t>
            </a:r>
          </a:p>
          <a:p>
            <a:pPr marL="177845" indent="-177845">
              <a:buFont typeface="Arial" panose="020B0604020202020204" pitchFamily="34" charset="0"/>
              <a:buChar char="•"/>
            </a:pPr>
            <a:r>
              <a:rPr lang="en-US" sz="1100" dirty="0">
                <a:latin typeface="+mn-lt"/>
              </a:rPr>
              <a:t>Possession of lethal means</a:t>
            </a:r>
          </a:p>
          <a:p>
            <a:pPr marL="177845" indent="-177845">
              <a:buFont typeface="Arial" panose="020B0604020202020204" pitchFamily="34" charset="0"/>
              <a:buChar char="•"/>
            </a:pPr>
            <a:r>
              <a:rPr lang="en-US" sz="1100" dirty="0">
                <a:latin typeface="+mn-lt"/>
              </a:rPr>
              <a:t>Feeling like a burden</a:t>
            </a:r>
          </a:p>
          <a:p>
            <a:pPr marL="177845" indent="-177845">
              <a:buFont typeface="Arial" panose="020B0604020202020204" pitchFamily="34" charset="0"/>
              <a:buChar char="•"/>
            </a:pPr>
            <a:r>
              <a:rPr lang="en-US" sz="1100" dirty="0">
                <a:latin typeface="+mn-lt"/>
              </a:rPr>
              <a:t>Drastic mood changes</a:t>
            </a:r>
          </a:p>
          <a:p>
            <a:pPr marL="177845" indent="-177845">
              <a:buFont typeface="Arial" panose="020B0604020202020204" pitchFamily="34" charset="0"/>
              <a:buChar char="•"/>
            </a:pPr>
            <a:r>
              <a:rPr lang="en-US" sz="1100" dirty="0">
                <a:latin typeface="+mn-lt"/>
              </a:rPr>
              <a:t>Frequently talking about death</a:t>
            </a:r>
          </a:p>
          <a:p>
            <a:pPr marL="177845" indent="-177845">
              <a:buFont typeface="Arial" panose="020B0604020202020204" pitchFamily="34" charset="0"/>
              <a:buChar char="•"/>
            </a:pPr>
            <a:r>
              <a:rPr lang="en-US" sz="1100" dirty="0">
                <a:latin typeface="+mn-lt"/>
              </a:rPr>
              <a:t>Self-harm</a:t>
            </a:r>
          </a:p>
          <a:p>
            <a:pPr marL="177845" indent="-177845">
              <a:buFont typeface="Arial" panose="020B0604020202020204" pitchFamily="34" charset="0"/>
              <a:buChar char="•"/>
            </a:pPr>
            <a:r>
              <a:rPr lang="en-US" sz="1100" dirty="0">
                <a:latin typeface="+mn-lt"/>
              </a:rPr>
              <a:t>Engaging in risky behaviors</a:t>
            </a:r>
          </a:p>
          <a:p>
            <a:pPr marL="177845" indent="-177845">
              <a:buFont typeface="Arial" panose="020B0604020202020204" pitchFamily="34" charset="0"/>
              <a:buChar char="•"/>
            </a:pPr>
            <a:r>
              <a:rPr lang="en-US" sz="1100" dirty="0">
                <a:latin typeface="+mn-lt"/>
              </a:rPr>
              <a:t>Making funeral arrangements</a:t>
            </a:r>
          </a:p>
          <a:p>
            <a:pPr marL="177845" indent="-177845">
              <a:buFont typeface="Arial" panose="020B0604020202020204" pitchFamily="34" charset="0"/>
              <a:buChar char="•"/>
            </a:pPr>
            <a:r>
              <a:rPr lang="en-US" sz="1100" dirty="0">
                <a:latin typeface="+mn-lt"/>
              </a:rPr>
              <a:t>Giving away things</a:t>
            </a:r>
          </a:p>
          <a:p>
            <a:pPr marL="177845" indent="-177845">
              <a:buFont typeface="Arial" panose="020B0604020202020204" pitchFamily="34" charset="0"/>
              <a:buChar char="•"/>
            </a:pPr>
            <a:r>
              <a:rPr lang="en-US" sz="1100" dirty="0">
                <a:latin typeface="+mn-lt"/>
              </a:rPr>
              <a:t>Substance abuse</a:t>
            </a:r>
          </a:p>
          <a:p>
            <a:pPr marL="177845" indent="-177845">
              <a:buFont typeface="Arial" panose="020B0604020202020204" pitchFamily="34" charset="0"/>
              <a:buChar char="•"/>
            </a:pPr>
            <a:r>
              <a:rPr lang="en-US" sz="1100" dirty="0">
                <a:latin typeface="+mn-lt"/>
              </a:rPr>
              <a:t>Direct threats of suicide</a:t>
            </a:r>
          </a:p>
          <a:p>
            <a:pPr marL="177845" indent="-177845">
              <a:buFont typeface="Arial" panose="020B0604020202020204" pitchFamily="34" charset="0"/>
              <a:buChar char="•"/>
            </a:pPr>
            <a:r>
              <a:rPr lang="en-US" sz="1100" dirty="0">
                <a:latin typeface="+mn-lt"/>
              </a:rPr>
              <a:t>And low self-esteem</a:t>
            </a:r>
          </a:p>
          <a:p>
            <a:pPr marL="177845" indent="-177845">
              <a:buFont typeface="Arial" panose="020B0604020202020204" pitchFamily="34" charset="0"/>
              <a:buChar char="•"/>
            </a:pPr>
            <a:endParaRPr lang="en-US" sz="1100" dirty="0">
              <a:latin typeface="+mn-lt"/>
            </a:endParaRPr>
          </a:p>
          <a:p>
            <a:r>
              <a:rPr lang="en-US" sz="1100" dirty="0">
                <a:latin typeface="+mn-lt"/>
              </a:rPr>
              <a:t>So now we are going to shift our perspective from helper to person at risk and discuss the needs of someone thinking about suicide. </a:t>
            </a:r>
          </a:p>
          <a:p>
            <a:pPr marL="177845" indent="-177845">
              <a:buFont typeface="Arial" panose="020B0604020202020204" pitchFamily="34" charset="0"/>
              <a:buChar char="•"/>
            </a:pPr>
            <a:endParaRPr lang="en-US" sz="1100" dirty="0">
              <a:latin typeface="+mn-lt"/>
            </a:endParaRPr>
          </a:p>
          <a:p>
            <a:pPr marL="177845" indent="-177845">
              <a:buFont typeface="Arial" panose="020B0604020202020204" pitchFamily="34" charset="0"/>
              <a:buChar char="•"/>
            </a:pPr>
            <a:endParaRPr lang="en-US" sz="1100" dirty="0">
              <a:latin typeface="+mn-lt"/>
            </a:endParaRPr>
          </a:p>
        </p:txBody>
      </p:sp>
      <p:sp>
        <p:nvSpPr>
          <p:cNvPr id="4" name="Slide Number Placeholder 3"/>
          <p:cNvSpPr>
            <a:spLocks noGrp="1"/>
          </p:cNvSpPr>
          <p:nvPr>
            <p:ph type="sldNum" sz="quarter" idx="10"/>
          </p:nvPr>
        </p:nvSpPr>
        <p:spPr/>
        <p:txBody>
          <a:bodyPr/>
          <a:lstStyle/>
          <a:p>
            <a:fld id="{8BED35FE-DADD-4208-9C0E-5754423E4AB5}" type="slidenum">
              <a:rPr lang="en-US" altLang="en-US" smtClean="0"/>
              <a:pPr/>
              <a:t>18</a:t>
            </a:fld>
            <a:endParaRPr lang="en-US" altLang="en-US"/>
          </a:p>
        </p:txBody>
      </p:sp>
    </p:spTree>
    <p:extLst>
      <p:ext uri="{BB962C8B-B14F-4D97-AF65-F5344CB8AC3E}">
        <p14:creationId xmlns:p14="http://schemas.microsoft.com/office/powerpoint/2010/main" val="1397689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8645514" indent="-38179710">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65803"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31607"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9741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63214"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fld id="{F8744530-68D9-42AA-A0E5-27F17CC6111F}" type="slidenum">
              <a:rPr lang="en-US" altLang="en-US" sz="1200">
                <a:latin typeface="Arial" charset="0"/>
              </a:rPr>
              <a:pPr/>
              <a:t>19</a:t>
            </a:fld>
            <a:endParaRPr lang="en-US" altLang="en-US" sz="1200">
              <a:latin typeface="Arial" charset="0"/>
            </a:endParaRPr>
          </a:p>
        </p:txBody>
      </p:sp>
      <p:sp>
        <p:nvSpPr>
          <p:cNvPr id="45061" name="Rectangle 5"/>
          <p:cNvSpPr>
            <a:spLocks noGrp="1" noRot="1" noChangeAspect="1" noChangeArrowheads="1" noTextEdit="1"/>
          </p:cNvSpPr>
          <p:nvPr>
            <p:ph type="sldImg"/>
          </p:nvPr>
        </p:nvSpPr>
        <p:spPr>
          <a:ln/>
        </p:spPr>
      </p:sp>
      <p:sp>
        <p:nvSpPr>
          <p:cNvPr id="45062" name="Rectangle 6"/>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US" sz="1000" dirty="0">
                <a:latin typeface="Arial" charset="0"/>
                <a:ea typeface="ＭＳ Ｐゴシック" pitchFamily="80" charset="-128"/>
              </a:rPr>
              <a:t>We can remember these needs using the acronym TALK.</a:t>
            </a:r>
          </a:p>
          <a:p>
            <a:pPr>
              <a:lnSpc>
                <a:spcPct val="80000"/>
              </a:lnSpc>
            </a:pPr>
            <a:endParaRPr lang="en-US" altLang="en-US" sz="1000" dirty="0">
              <a:latin typeface="Arial" charset="0"/>
              <a:ea typeface="ＭＳ Ｐゴシック" pitchFamily="80" charset="-128"/>
            </a:endParaRPr>
          </a:p>
          <a:p>
            <a:pPr>
              <a:lnSpc>
                <a:spcPct val="80000"/>
              </a:lnSpc>
            </a:pPr>
            <a:r>
              <a:rPr lang="en-US" altLang="en-US" sz="1000" u="sng" dirty="0">
                <a:latin typeface="Arial" charset="0"/>
                <a:ea typeface="ＭＳ Ｐゴシック" pitchFamily="80" charset="-128"/>
              </a:rPr>
              <a:t>T stands for TELL.</a:t>
            </a:r>
          </a:p>
          <a:p>
            <a:pPr>
              <a:lnSpc>
                <a:spcPct val="80000"/>
              </a:lnSpc>
            </a:pPr>
            <a:endParaRPr lang="en-US" altLang="en-US" sz="1000" dirty="0">
              <a:latin typeface="Arial" charset="0"/>
              <a:ea typeface="ＭＳ Ｐゴシック" pitchFamily="80" charset="-128"/>
            </a:endParaRPr>
          </a:p>
          <a:p>
            <a:pPr>
              <a:lnSpc>
                <a:spcPct val="80000"/>
              </a:lnSpc>
            </a:pPr>
            <a:r>
              <a:rPr lang="en-US" altLang="en-US" sz="1000" dirty="0">
                <a:latin typeface="Arial" charset="0"/>
                <a:ea typeface="ＭＳ Ｐゴシック" pitchFamily="80" charset="-128"/>
              </a:rPr>
              <a:t>As a person thinking about suicide:</a:t>
            </a:r>
          </a:p>
          <a:p>
            <a:pPr marL="177845" indent="-177845">
              <a:lnSpc>
                <a:spcPct val="80000"/>
              </a:lnSpc>
              <a:buFont typeface="Arial" panose="020B0604020202020204" pitchFamily="34" charset="0"/>
              <a:buChar char="•"/>
            </a:pPr>
            <a:r>
              <a:rPr lang="en-US" altLang="en-US" sz="1000" dirty="0">
                <a:latin typeface="Arial" charset="0"/>
                <a:ea typeface="ＭＳ Ｐゴシック" pitchFamily="80" charset="-128"/>
              </a:rPr>
              <a:t>I need to openly Tell someone about my thoughts of suicide.</a:t>
            </a:r>
          </a:p>
          <a:p>
            <a:pPr marL="177845" indent="-177845">
              <a:lnSpc>
                <a:spcPct val="80000"/>
              </a:lnSpc>
              <a:buFont typeface="Arial" panose="020B0604020202020204" pitchFamily="34" charset="0"/>
              <a:buChar char="•"/>
            </a:pPr>
            <a:r>
              <a:rPr lang="en-US" altLang="en-US" sz="1000" dirty="0"/>
              <a:t>I would like to </a:t>
            </a:r>
            <a:r>
              <a:rPr lang="en-US" altLang="en-US" sz="1000" dirty="0">
                <a:solidFill>
                  <a:srgbClr val="FF5C00"/>
                </a:solidFill>
              </a:rPr>
              <a:t>Tell</a:t>
            </a:r>
            <a:r>
              <a:rPr lang="en-US" altLang="en-US" sz="1000" dirty="0"/>
              <a:t> several people.</a:t>
            </a:r>
          </a:p>
          <a:p>
            <a:pPr marL="177845" indent="-177845">
              <a:lnSpc>
                <a:spcPct val="80000"/>
              </a:lnSpc>
              <a:buFont typeface="Arial" panose="020B0604020202020204" pitchFamily="34" charset="0"/>
              <a:buChar char="•"/>
            </a:pPr>
            <a:r>
              <a:rPr lang="en-US" altLang="en-US" sz="1000" dirty="0"/>
              <a:t>I am aware that I may be cautious in saying it as openly as I want to.</a:t>
            </a:r>
          </a:p>
          <a:p>
            <a:pPr marL="177845" indent="-177845">
              <a:lnSpc>
                <a:spcPct val="80000"/>
              </a:lnSpc>
              <a:buFont typeface="Arial" panose="020B0604020202020204" pitchFamily="34" charset="0"/>
              <a:buChar char="•"/>
            </a:pPr>
            <a:r>
              <a:rPr lang="en-US" altLang="en-US" sz="1000" dirty="0"/>
              <a:t>I will be watching for reactions.</a:t>
            </a:r>
          </a:p>
          <a:p>
            <a:pPr>
              <a:lnSpc>
                <a:spcPct val="80000"/>
              </a:lnSpc>
            </a:pPr>
            <a:endParaRPr lang="en-US" altLang="en-US" sz="1000" dirty="0">
              <a:latin typeface="Arial" charset="0"/>
              <a:ea typeface="ＭＳ Ｐゴシック" pitchFamily="80" charset="-128"/>
            </a:endParaRPr>
          </a:p>
          <a:p>
            <a:pPr>
              <a:lnSpc>
                <a:spcPct val="80000"/>
              </a:lnSpc>
            </a:pPr>
            <a:r>
              <a:rPr lang="en-US" altLang="en-US" sz="1000" dirty="0">
                <a:latin typeface="Arial" charset="0"/>
                <a:ea typeface="ＭＳ Ｐゴシック" pitchFamily="80" charset="-128"/>
              </a:rPr>
              <a:t>So why would a person at risk tell anyone what they are thinking? </a:t>
            </a:r>
          </a:p>
          <a:p>
            <a:pPr>
              <a:lnSpc>
                <a:spcPct val="80000"/>
              </a:lnSpc>
            </a:pPr>
            <a:endParaRPr lang="en-US" altLang="en-US" sz="1000" dirty="0">
              <a:latin typeface="Arial" charset="0"/>
              <a:ea typeface="ＭＳ Ｐゴシック" pitchFamily="80" charset="-128"/>
            </a:endParaRPr>
          </a:p>
          <a:p>
            <a:pPr>
              <a:lnSpc>
                <a:spcPct val="80000"/>
              </a:lnSpc>
            </a:pPr>
            <a:r>
              <a:rPr lang="en-US" altLang="en-US" sz="1000" dirty="0">
                <a:latin typeface="Arial" charset="0"/>
                <a:ea typeface="ＭＳ Ｐゴシック" pitchFamily="80" charset="-128"/>
              </a:rPr>
              <a:t>If they really wanted to die, why tell someone that might stop them?</a:t>
            </a:r>
          </a:p>
          <a:p>
            <a:pPr>
              <a:lnSpc>
                <a:spcPct val="80000"/>
              </a:lnSpc>
            </a:pPr>
            <a:endParaRPr lang="en-US" altLang="en-US" sz="1000" dirty="0">
              <a:latin typeface="Arial" charset="0"/>
              <a:ea typeface="ＭＳ Ｐゴシック" pitchFamily="80" charset="-128"/>
            </a:endParaRPr>
          </a:p>
          <a:p>
            <a:pPr>
              <a:lnSpc>
                <a:spcPct val="80000"/>
              </a:lnSpc>
            </a:pPr>
            <a:r>
              <a:rPr lang="en-US" altLang="en-US" sz="1000" dirty="0">
                <a:latin typeface="Arial" charset="0"/>
                <a:ea typeface="ＭＳ Ｐゴシック" pitchFamily="80" charset="-128"/>
              </a:rPr>
              <a:t>There really seems to be only one possible answer. Part of them is still unsure about death. </a:t>
            </a:r>
          </a:p>
          <a:p>
            <a:pPr>
              <a:lnSpc>
                <a:spcPct val="80000"/>
              </a:lnSpc>
            </a:pPr>
            <a:r>
              <a:rPr lang="en-US" altLang="en-US" sz="1000" dirty="0">
                <a:latin typeface="Arial" charset="0"/>
                <a:ea typeface="ＭＳ Ｐゴシック" pitchFamily="80" charset="-128"/>
              </a:rPr>
              <a:t>They are undecided and the mere fact that they are still alive says that they have a connection to life.</a:t>
            </a:r>
          </a:p>
          <a:p>
            <a:pPr>
              <a:lnSpc>
                <a:spcPct val="80000"/>
              </a:lnSpc>
            </a:pPr>
            <a:endParaRPr lang="en-US" altLang="en-US" sz="1000" dirty="0">
              <a:latin typeface="Arial" charset="0"/>
              <a:ea typeface="ＭＳ Ｐゴシック" pitchFamily="80" charset="-128"/>
            </a:endParaRPr>
          </a:p>
          <a:p>
            <a:pPr>
              <a:lnSpc>
                <a:spcPct val="80000"/>
              </a:lnSpc>
            </a:pPr>
            <a:r>
              <a:rPr lang="en-US" altLang="en-US" sz="1000" dirty="0">
                <a:latin typeface="Arial" charset="0"/>
                <a:ea typeface="ＭＳ Ｐゴシック" pitchFamily="80" charset="-128"/>
              </a:rPr>
              <a:t>A person who wants help and cannot decide, really has a need to reach out for someone to talk to.</a:t>
            </a:r>
          </a:p>
          <a:p>
            <a:pPr>
              <a:lnSpc>
                <a:spcPct val="80000"/>
              </a:lnSpc>
            </a:pPr>
            <a:endParaRPr lang="en-US" altLang="en-US" sz="1000" dirty="0">
              <a:latin typeface="Arial" charset="0"/>
              <a:ea typeface="ＭＳ Ｐゴシック" pitchFamily="80" charset="-128"/>
            </a:endParaRPr>
          </a:p>
          <a:p>
            <a:pPr>
              <a:lnSpc>
                <a:spcPct val="80000"/>
              </a:lnSpc>
            </a:pPr>
            <a:r>
              <a:rPr lang="en-US" altLang="en-US" sz="1000" dirty="0">
                <a:latin typeface="Arial" charset="0"/>
                <a:ea typeface="ＭＳ Ｐゴシック" pitchFamily="80" charset="-128"/>
              </a:rPr>
              <a:t>If you are having thoughts of suicide (or if you think you ever could come to that point), there is one very important thing you can do to help yourself. </a:t>
            </a:r>
          </a:p>
          <a:p>
            <a:pPr>
              <a:lnSpc>
                <a:spcPct val="80000"/>
              </a:lnSpc>
            </a:pPr>
            <a:r>
              <a:rPr lang="en-US" altLang="en-US" sz="1000" dirty="0">
                <a:latin typeface="Arial" charset="0"/>
                <a:ea typeface="ＭＳ Ｐゴシック" pitchFamily="80" charset="-128"/>
              </a:rPr>
              <a:t>Don’t face suicide alone. Tell someone… Several potential helpers are always better. </a:t>
            </a:r>
          </a:p>
          <a:p>
            <a:pPr>
              <a:lnSpc>
                <a:spcPct val="80000"/>
              </a:lnSpc>
            </a:pPr>
            <a:endParaRPr lang="en-US" altLang="en-US" sz="1000" dirty="0">
              <a:latin typeface="Arial" charset="0"/>
              <a:ea typeface="ＭＳ Ｐゴシック" pitchFamily="80" charset="-128"/>
            </a:endParaRPr>
          </a:p>
          <a:p>
            <a:pPr>
              <a:lnSpc>
                <a:spcPct val="80000"/>
              </a:lnSpc>
            </a:pPr>
            <a:r>
              <a:rPr lang="en-US" altLang="en-US" sz="1000" dirty="0">
                <a:latin typeface="Arial" charset="0"/>
                <a:ea typeface="ＭＳ Ｐゴシック" pitchFamily="80" charset="-128"/>
              </a:rPr>
              <a:t>By demonstrating that we are comfortable and willing to speak about suicide we make it easier for the person at risk to meet their need to tell.</a:t>
            </a:r>
          </a:p>
          <a:p>
            <a:pPr>
              <a:lnSpc>
                <a:spcPct val="80000"/>
              </a:lnSpc>
            </a:pPr>
            <a:endParaRPr lang="en-US" altLang="en-US" sz="1000" dirty="0">
              <a:latin typeface="Arial" charset="0"/>
              <a:ea typeface="ＭＳ Ｐゴシック" pitchFamily="80" charset="-128"/>
            </a:endParaRPr>
          </a:p>
        </p:txBody>
      </p:sp>
    </p:spTree>
    <p:extLst>
      <p:ext uri="{BB962C8B-B14F-4D97-AF65-F5344CB8AC3E}">
        <p14:creationId xmlns:p14="http://schemas.microsoft.com/office/powerpoint/2010/main" val="1996344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a:latin typeface="+mn-lt"/>
              </a:rPr>
              <a:t>SuicideTalk</a:t>
            </a:r>
            <a:r>
              <a:rPr lang="en-US" sz="1100" dirty="0">
                <a:latin typeface="+mn-lt"/>
              </a:rPr>
              <a:t> is about dealing openly with the stigma around suicide.</a:t>
            </a:r>
          </a:p>
          <a:p>
            <a:endParaRPr lang="en-US" sz="1100" dirty="0">
              <a:latin typeface="+mn-lt"/>
            </a:endParaRPr>
          </a:p>
          <a:p>
            <a:r>
              <a:rPr lang="en-US" sz="1100" dirty="0">
                <a:latin typeface="+mn-lt"/>
              </a:rPr>
              <a:t>It focuses on the question "Should we talk about suicide?" </a:t>
            </a:r>
          </a:p>
          <a:p>
            <a:endParaRPr lang="en-US" sz="1100" dirty="0">
              <a:latin typeface="+mn-lt"/>
            </a:endParaRPr>
          </a:p>
          <a:p>
            <a:r>
              <a:rPr lang="en-US" sz="1100" dirty="0">
                <a:latin typeface="+mn-lt"/>
              </a:rPr>
              <a:t>By looking at this question in a number of different ways, we hope that we can help you discover some of the beliefs and ideas about suicide in your communities—and in yourselves. </a:t>
            </a:r>
          </a:p>
          <a:p>
            <a:endParaRPr lang="en-US" sz="1100" dirty="0">
              <a:latin typeface="+mn-lt"/>
            </a:endParaRPr>
          </a:p>
          <a:p>
            <a:r>
              <a:rPr lang="en-US" sz="1100" dirty="0">
                <a:latin typeface="+mn-lt"/>
              </a:rPr>
              <a:t>As </a:t>
            </a:r>
            <a:r>
              <a:rPr lang="en-US" sz="1100" dirty="0" err="1">
                <a:latin typeface="+mn-lt"/>
              </a:rPr>
              <a:t>suicideTALK</a:t>
            </a:r>
            <a:r>
              <a:rPr lang="en-US" sz="1100" dirty="0">
                <a:latin typeface="+mn-lt"/>
              </a:rPr>
              <a:t> participants you will learn…</a:t>
            </a:r>
          </a:p>
          <a:p>
            <a:endParaRPr lang="en-US" sz="1100" dirty="0">
              <a:latin typeface="+mn-lt"/>
            </a:endParaRPr>
          </a:p>
          <a:p>
            <a:r>
              <a:rPr lang="en-US" sz="1100" dirty="0">
                <a:latin typeface="+mn-lt"/>
              </a:rPr>
              <a:t>How suicide is a serious community health problem and how it impacts our entire community</a:t>
            </a:r>
          </a:p>
          <a:p>
            <a:endParaRPr lang="en-US" sz="1100" dirty="0">
              <a:latin typeface="+mn-lt"/>
            </a:endParaRPr>
          </a:p>
          <a:p>
            <a:r>
              <a:rPr lang="en-US" sz="1100" dirty="0">
                <a:latin typeface="+mn-lt"/>
              </a:rPr>
              <a:t>Together we will we explore how personal and community beliefs about suicide affect suicide stigma and safety</a:t>
            </a:r>
          </a:p>
          <a:p>
            <a:endParaRPr lang="en-US" sz="1100" dirty="0">
              <a:latin typeface="+mn-lt"/>
            </a:endParaRPr>
          </a:p>
          <a:p>
            <a:r>
              <a:rPr lang="en-US" sz="1100" dirty="0">
                <a:latin typeface="+mn-lt"/>
              </a:rPr>
              <a:t>And we will learn how to take  the first steps to help prevent suicide and create a suicide-safer community. </a:t>
            </a:r>
          </a:p>
          <a:p>
            <a:endParaRPr lang="en-US" sz="1100" dirty="0">
              <a:latin typeface="+mn-lt"/>
            </a:endParaRPr>
          </a:p>
        </p:txBody>
      </p:sp>
      <p:sp>
        <p:nvSpPr>
          <p:cNvPr id="4" name="Slide Number Placeholder 3"/>
          <p:cNvSpPr>
            <a:spLocks noGrp="1"/>
          </p:cNvSpPr>
          <p:nvPr>
            <p:ph type="sldNum" sz="quarter" idx="10"/>
          </p:nvPr>
        </p:nvSpPr>
        <p:spPr/>
        <p:txBody>
          <a:bodyPr/>
          <a:lstStyle/>
          <a:p>
            <a:fld id="{8BED35FE-DADD-4208-9C0E-5754423E4AB5}" type="slidenum">
              <a:rPr lang="en-US" altLang="en-US" smtClean="0"/>
              <a:pPr/>
              <a:t>2</a:t>
            </a:fld>
            <a:endParaRPr lang="en-US" altLang="en-US"/>
          </a:p>
        </p:txBody>
      </p:sp>
    </p:spTree>
    <p:extLst>
      <p:ext uri="{BB962C8B-B14F-4D97-AF65-F5344CB8AC3E}">
        <p14:creationId xmlns:p14="http://schemas.microsoft.com/office/powerpoint/2010/main" val="2260676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8645514" indent="-38179710">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65803"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31607"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9741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63214"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fld id="{817768DE-4637-433B-92C2-4DB1382BDA1F}" type="slidenum">
              <a:rPr lang="en-US" altLang="en-US" sz="1200">
                <a:latin typeface="Arial" charset="0"/>
              </a:rPr>
              <a:pPr/>
              <a:t>20</a:t>
            </a:fld>
            <a:endParaRPr lang="en-US" altLang="en-US" sz="1200">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311574" y="4415791"/>
            <a:ext cx="6465147"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u="sng" dirty="0">
                <a:latin typeface="Lucida Sans Unicode" pitchFamily="34" charset="0"/>
                <a:ea typeface="ＭＳ Ｐゴシック" pitchFamily="80" charset="-128"/>
              </a:rPr>
              <a:t>A stands for ASK</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As a person thinking about suicide:</a:t>
            </a:r>
          </a:p>
          <a:p>
            <a:pPr marL="296408" indent="-296408" defTabSz="948507" eaLnBrk="1" hangingPunct="1">
              <a:spcBef>
                <a:spcPct val="20000"/>
              </a:spcBef>
              <a:spcAft>
                <a:spcPct val="10000"/>
              </a:spcAft>
              <a:buFont typeface="Arial" panose="020B0604020202020204" pitchFamily="34" charset="0"/>
              <a:buChar char="•"/>
              <a:defRPr/>
            </a:pPr>
            <a:r>
              <a:rPr lang="en-US" altLang="en-US" sz="1900" dirty="0">
                <a:solidFill>
                  <a:srgbClr val="000000"/>
                </a:solidFill>
                <a:latin typeface="Lucida Sans Unicode" pitchFamily="34" charset="0"/>
                <a:ea typeface="ＭＳ Ｐゴシック" pitchFamily="80" charset="-128"/>
              </a:rPr>
              <a:t>I need someone to Ask.</a:t>
            </a:r>
          </a:p>
          <a:p>
            <a:pPr marL="296408" indent="-296408" defTabSz="948507" eaLnBrk="1" hangingPunct="1">
              <a:spcBef>
                <a:spcPct val="20000"/>
              </a:spcBef>
              <a:spcAft>
                <a:spcPct val="10000"/>
              </a:spcAft>
              <a:buFont typeface="Arial" panose="020B0604020202020204" pitchFamily="34" charset="0"/>
              <a:buChar char="•"/>
              <a:defRPr/>
            </a:pPr>
            <a:r>
              <a:rPr lang="en-US" altLang="en-US" sz="1900" dirty="0">
                <a:solidFill>
                  <a:srgbClr val="000000"/>
                </a:solidFill>
                <a:latin typeface="Lucida Sans Unicode" pitchFamily="34" charset="0"/>
                <a:ea typeface="ＭＳ Ｐゴシック" pitchFamily="80" charset="-128"/>
              </a:rPr>
              <a:t>Once I have given you any reason to think that I might be thinking about suicide, please </a:t>
            </a:r>
            <a:r>
              <a:rPr lang="en-US" altLang="en-US" sz="1900" b="1" dirty="0">
                <a:solidFill>
                  <a:srgbClr val="FF5C00"/>
                </a:solidFill>
                <a:latin typeface="Lucida Sans Unicode" pitchFamily="34" charset="0"/>
                <a:ea typeface="ＭＳ Ｐゴシック" pitchFamily="80" charset="-128"/>
              </a:rPr>
              <a:t>Ask</a:t>
            </a:r>
            <a:r>
              <a:rPr lang="en-US" altLang="en-US" sz="1900" dirty="0">
                <a:solidFill>
                  <a:srgbClr val="000000"/>
                </a:solidFill>
                <a:latin typeface="Lucida Sans Unicode" pitchFamily="34" charset="0"/>
                <a:ea typeface="ＭＳ Ｐゴシック" pitchFamily="80" charset="-128"/>
              </a:rPr>
              <a:t> me exactly about suicide.</a:t>
            </a:r>
          </a:p>
          <a:p>
            <a:pPr marL="296408" indent="-296408" defTabSz="948507" eaLnBrk="1" hangingPunct="1">
              <a:spcBef>
                <a:spcPct val="20000"/>
              </a:spcBef>
              <a:spcAft>
                <a:spcPct val="10000"/>
              </a:spcAft>
              <a:buFont typeface="Arial" panose="020B0604020202020204" pitchFamily="34" charset="0"/>
              <a:buChar char="•"/>
              <a:defRPr/>
            </a:pPr>
            <a:r>
              <a:rPr lang="en-US" altLang="en-US" sz="1900" b="1" dirty="0">
                <a:solidFill>
                  <a:srgbClr val="FF5C00"/>
                </a:solidFill>
                <a:latin typeface="Lucida Sans Unicode" pitchFamily="34" charset="0"/>
                <a:ea typeface="ＭＳ Ｐゴシック" pitchFamily="80" charset="-128"/>
              </a:rPr>
              <a:t>Ask </a:t>
            </a:r>
            <a:r>
              <a:rPr lang="en-US" altLang="en-US" sz="1900" dirty="0">
                <a:solidFill>
                  <a:srgbClr val="000000"/>
                </a:solidFill>
                <a:latin typeface="Lucida Sans Unicode" pitchFamily="34" charset="0"/>
                <a:ea typeface="ＭＳ Ｐゴシック" pitchFamily="80" charset="-128"/>
              </a:rPr>
              <a:t>me as directly, clearly and as soon as you can.</a:t>
            </a:r>
          </a:p>
          <a:p>
            <a:pPr marL="296408" indent="-296408" defTabSz="948507" eaLnBrk="1" hangingPunct="1">
              <a:spcBef>
                <a:spcPct val="20000"/>
              </a:spcBef>
              <a:spcAft>
                <a:spcPct val="10000"/>
              </a:spcAft>
              <a:buFont typeface="Arial" panose="020B0604020202020204" pitchFamily="34" charset="0"/>
              <a:buChar char="•"/>
              <a:defRPr/>
            </a:pPr>
            <a:r>
              <a:rPr lang="en-US" altLang="en-US" sz="1900" dirty="0">
                <a:solidFill>
                  <a:srgbClr val="000000"/>
                </a:solidFill>
                <a:latin typeface="Lucida Sans Unicode" pitchFamily="34" charset="0"/>
                <a:ea typeface="ＭＳ Ｐゴシック" pitchFamily="80" charset="-128"/>
              </a:rPr>
              <a:t>Right now that is exactly what I want to you do.</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Even when invitations are obvious, some may avoid direct talk about suicide for fear that it is too personal to talk about directly. </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But asking about suicide is a “win/win” situation.</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If thoughts of suicide are present then we know what we are dealing with. </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However, if they are not thinking about suicide, now they know that you are someone who cares and someone they can talk to. </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Asking directly about suicide means exactly that – asking a person “Are you thinking of suicide?” or “Are you thinking of killing yourself?”</a:t>
            </a:r>
          </a:p>
          <a:p>
            <a:pPr eaLnBrk="1" hangingPunct="1"/>
            <a:endParaRPr lang="en-US" altLang="en-US" sz="1000" dirty="0">
              <a:latin typeface="Lucida Sans Unicode" pitchFamily="34" charset="0"/>
              <a:ea typeface="ＭＳ Ｐゴシック" pitchFamily="80" charset="-128"/>
            </a:endParaRPr>
          </a:p>
        </p:txBody>
      </p:sp>
    </p:spTree>
    <p:extLst>
      <p:ext uri="{BB962C8B-B14F-4D97-AF65-F5344CB8AC3E}">
        <p14:creationId xmlns:p14="http://schemas.microsoft.com/office/powerpoint/2010/main" val="76055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8645514" indent="-38179710">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65803"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31607"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9741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63214"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fld id="{11B714F0-FBC0-4D8C-AE28-A898BD3B55D5}" type="slidenum">
              <a:rPr lang="en-US" altLang="en-US" sz="1200">
                <a:latin typeface="Arial" charset="0"/>
              </a:rPr>
              <a:pPr/>
              <a:t>21</a:t>
            </a:fld>
            <a:endParaRPr lang="en-US" altLang="en-US" sz="1200">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934721" y="4415791"/>
            <a:ext cx="5530427"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u="sng" dirty="0">
                <a:latin typeface="Lucida Sans Unicode" pitchFamily="34" charset="0"/>
                <a:ea typeface="ＭＳ Ｐゴシック" pitchFamily="80" charset="-128"/>
              </a:rPr>
              <a:t>L stands for Listen</a:t>
            </a:r>
          </a:p>
          <a:p>
            <a:pPr eaLnBrk="1" hangingPunct="1"/>
            <a:endParaRPr lang="en-US" altLang="en-US" sz="1000" dirty="0">
              <a:latin typeface="Lucida Sans Unicode" pitchFamily="34" charset="0"/>
              <a:ea typeface="ＭＳ Ｐゴシック" pitchFamily="80" charset="-128"/>
            </a:endParaRPr>
          </a:p>
          <a:p>
            <a:pPr defTabSz="948507" eaLnBrk="1" hangingPunct="1">
              <a:defRPr/>
            </a:pPr>
            <a:r>
              <a:rPr lang="en-US" altLang="en-US" sz="1000" dirty="0">
                <a:latin typeface="Lucida Sans Unicode" pitchFamily="34" charset="0"/>
                <a:ea typeface="ＭＳ Ｐゴシック" pitchFamily="80" charset="-128"/>
              </a:rPr>
              <a:t>As a person thinking about suicide:</a:t>
            </a:r>
          </a:p>
          <a:p>
            <a:pPr marL="177845" indent="-177845" eaLnBrk="1" hangingPunct="1">
              <a:spcBef>
                <a:spcPct val="20000"/>
              </a:spcBef>
              <a:spcAft>
                <a:spcPct val="10000"/>
              </a:spcAft>
              <a:buFont typeface="Arial" panose="020B0604020202020204" pitchFamily="34" charset="0"/>
              <a:buChar char="•"/>
            </a:pPr>
            <a:r>
              <a:rPr lang="en-US" altLang="en-US" sz="1000" dirty="0"/>
              <a:t>I need someone to listen.</a:t>
            </a:r>
          </a:p>
          <a:p>
            <a:pPr marL="177845" indent="-177845" eaLnBrk="1" hangingPunct="1">
              <a:spcBef>
                <a:spcPct val="20000"/>
              </a:spcBef>
              <a:spcAft>
                <a:spcPct val="10000"/>
              </a:spcAft>
              <a:buFont typeface="Arial" panose="020B0604020202020204" pitchFamily="34" charset="0"/>
              <a:buChar char="•"/>
            </a:pPr>
            <a:r>
              <a:rPr lang="en-US" altLang="en-US" sz="1000" dirty="0"/>
              <a:t>I hope you are a good </a:t>
            </a:r>
            <a:r>
              <a:rPr lang="en-US" altLang="en-US" sz="1000" dirty="0">
                <a:solidFill>
                  <a:srgbClr val="0F5380"/>
                </a:solidFill>
              </a:rPr>
              <a:t>Listener.</a:t>
            </a:r>
          </a:p>
          <a:p>
            <a:pPr marL="177845" indent="-177845" eaLnBrk="1" hangingPunct="1">
              <a:spcBef>
                <a:spcPct val="20000"/>
              </a:spcBef>
              <a:spcAft>
                <a:spcPct val="10000"/>
              </a:spcAft>
              <a:buFont typeface="Arial" panose="020B0604020202020204" pitchFamily="34" charset="0"/>
              <a:buChar char="•"/>
            </a:pPr>
            <a:r>
              <a:rPr lang="en-US" altLang="en-US" sz="1000" dirty="0"/>
              <a:t>I hope you will </a:t>
            </a:r>
            <a:r>
              <a:rPr lang="en-US" altLang="en-US" sz="1000" dirty="0">
                <a:solidFill>
                  <a:srgbClr val="0F5380"/>
                </a:solidFill>
              </a:rPr>
              <a:t>Listen</a:t>
            </a:r>
            <a:r>
              <a:rPr lang="en-US" altLang="en-US" sz="1000" dirty="0"/>
              <a:t> to what I need to say, not to what you might like me to say.</a:t>
            </a:r>
          </a:p>
          <a:p>
            <a:pPr marL="177845" indent="-177845" eaLnBrk="1" hangingPunct="1">
              <a:spcBef>
                <a:spcPct val="20000"/>
              </a:spcBef>
              <a:spcAft>
                <a:spcPct val="10000"/>
              </a:spcAft>
              <a:buFont typeface="Arial" panose="020B0604020202020204" pitchFamily="34" charset="0"/>
              <a:buChar char="•"/>
            </a:pPr>
            <a:r>
              <a:rPr lang="en-US" altLang="en-US" sz="1000" dirty="0"/>
              <a:t>I have not really talked to anyone about suicide.</a:t>
            </a:r>
          </a:p>
          <a:p>
            <a:pPr marL="177845" indent="-177845" eaLnBrk="1" hangingPunct="1">
              <a:spcBef>
                <a:spcPct val="20000"/>
              </a:spcBef>
              <a:spcAft>
                <a:spcPct val="10000"/>
              </a:spcAft>
              <a:buFont typeface="Arial" panose="020B0604020202020204" pitchFamily="34" charset="0"/>
              <a:buChar char="•"/>
            </a:pPr>
            <a:r>
              <a:rPr lang="en-US" altLang="en-US" sz="1000" dirty="0"/>
              <a:t>I need to clear my thoughts by talking through them.</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Can you sense how alone a person at risk might feel? </a:t>
            </a:r>
          </a:p>
          <a:p>
            <a:pPr eaLnBrk="1" hangingPunct="1"/>
            <a:r>
              <a:rPr lang="en-US" altLang="en-US" sz="1000" dirty="0">
                <a:latin typeface="Lucida Sans Unicode" pitchFamily="34" charset="0"/>
                <a:ea typeface="ＭＳ Ｐゴシック" pitchFamily="80" charset="-128"/>
              </a:rPr>
              <a:t>Now think about them being alone </a:t>
            </a:r>
            <a:r>
              <a:rPr lang="en-US" altLang="en-US" sz="1000" b="1" dirty="0">
                <a:latin typeface="Lucida Sans Unicode" pitchFamily="34" charset="0"/>
                <a:ea typeface="ＭＳ Ｐゴシック" pitchFamily="80" charset="-128"/>
              </a:rPr>
              <a:t>and</a:t>
            </a:r>
            <a:r>
              <a:rPr lang="en-US" altLang="en-US" sz="1000" dirty="0">
                <a:latin typeface="Lucida Sans Unicode" pitchFamily="34" charset="0"/>
                <a:ea typeface="ＭＳ Ｐゴシック" pitchFamily="80" charset="-128"/>
              </a:rPr>
              <a:t> having to make a life or death decision. </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Let's explore how much of a difference it can make if the person at risk can remember some of their strengths and reasons for living, sort out some priorities , and make some commitment to staying alive at least for now. </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Almost all persons at risk have not fully decided that they want to die. </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Instead, they want to talk to somebody about their feeling of not wanting to live. </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People at risk can often talk themselves out of acting on their thoughts of suicide. </a:t>
            </a:r>
          </a:p>
          <a:p>
            <a:pPr eaLnBrk="1" hangingPunct="1"/>
            <a:r>
              <a:rPr lang="en-US" altLang="en-US" sz="1000" dirty="0">
                <a:latin typeface="Lucida Sans Unicode" pitchFamily="34" charset="0"/>
                <a:ea typeface="ＭＳ Ｐゴシック" pitchFamily="80" charset="-128"/>
              </a:rPr>
              <a:t>As long as you listen and keep the conversation going, you help meet their need.</a:t>
            </a:r>
          </a:p>
        </p:txBody>
      </p:sp>
    </p:spTree>
    <p:extLst>
      <p:ext uri="{BB962C8B-B14F-4D97-AF65-F5344CB8AC3E}">
        <p14:creationId xmlns:p14="http://schemas.microsoft.com/office/powerpoint/2010/main" val="1932954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8645514" indent="-38179710">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65803"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31607"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9741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63214"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fld id="{B4E594DC-63E7-46B8-AADE-0FD5AFE5DBBC}" type="slidenum">
              <a:rPr lang="en-US" altLang="en-US" sz="1200">
                <a:latin typeface="Arial" charset="0"/>
              </a:rPr>
              <a:pPr/>
              <a:t>22</a:t>
            </a:fld>
            <a:endParaRPr lang="en-US" altLang="en-US" sz="1200">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u="sng" dirty="0">
                <a:latin typeface="Lucida Sans Unicode" pitchFamily="34" charset="0"/>
                <a:ea typeface="ＭＳ Ｐゴシック" pitchFamily="80" charset="-128"/>
              </a:rPr>
              <a:t>K is for Keep Safe</a:t>
            </a:r>
          </a:p>
          <a:p>
            <a:pPr eaLnBrk="1" hangingPunct="1"/>
            <a:endParaRPr lang="en-US" altLang="en-US" sz="1000" dirty="0">
              <a:latin typeface="Lucida Sans Unicode" pitchFamily="34" charset="0"/>
              <a:ea typeface="ＭＳ Ｐゴシック" pitchFamily="80" charset="-128"/>
            </a:endParaRPr>
          </a:p>
          <a:p>
            <a:pPr defTabSz="948507" eaLnBrk="1" hangingPunct="1">
              <a:defRPr/>
            </a:pPr>
            <a:r>
              <a:rPr lang="en-US" altLang="en-US" sz="1000" dirty="0">
                <a:latin typeface="Lucida Sans Unicode" pitchFamily="34" charset="0"/>
                <a:ea typeface="ＭＳ Ｐゴシック" pitchFamily="80" charset="-128"/>
              </a:rPr>
              <a:t>As a person thinking about suicide:</a:t>
            </a:r>
          </a:p>
          <a:p>
            <a:pPr marL="177845" indent="-177845" eaLnBrk="1" hangingPunct="1">
              <a:buFont typeface="Arial" panose="020B0604020202020204" pitchFamily="34" charset="0"/>
              <a:buChar char="•"/>
            </a:pPr>
            <a:r>
              <a:rPr lang="en-US" altLang="en-US" sz="1000" dirty="0">
                <a:latin typeface="Lucida Sans Unicode" pitchFamily="34" charset="0"/>
                <a:ea typeface="ＭＳ Ｐゴシック" pitchFamily="80" charset="-128"/>
              </a:rPr>
              <a:t>I need help keeping safe.</a:t>
            </a:r>
          </a:p>
          <a:p>
            <a:pPr marL="177845" indent="-177845" eaLnBrk="1" hangingPunct="1">
              <a:buFont typeface="Arial" panose="020B0604020202020204" pitchFamily="34" charset="0"/>
              <a:buChar char="•"/>
            </a:pPr>
            <a:r>
              <a:rPr lang="en-US" altLang="en-US" sz="1000" dirty="0">
                <a:latin typeface="Lucida Sans Unicode" pitchFamily="34" charset="0"/>
                <a:ea typeface="ＭＳ Ｐゴシック" pitchFamily="80" charset="-128"/>
              </a:rPr>
              <a:t>I don’t know what to do.</a:t>
            </a:r>
          </a:p>
          <a:p>
            <a:pPr marL="177845" indent="-177845" eaLnBrk="1" hangingPunct="1">
              <a:buFont typeface="Arial" panose="020B0604020202020204" pitchFamily="34" charset="0"/>
              <a:buChar char="•"/>
            </a:pPr>
            <a:r>
              <a:rPr lang="en-US" altLang="en-US" sz="1000" dirty="0">
                <a:latin typeface="Lucida Sans Unicode" pitchFamily="34" charset="0"/>
                <a:ea typeface="ＭＳ Ｐゴシック" pitchFamily="80" charset="-128"/>
              </a:rPr>
              <a:t>Can you help me think about what needs to be done?</a:t>
            </a:r>
          </a:p>
          <a:p>
            <a:pPr marL="177845" indent="-177845" eaLnBrk="1" hangingPunct="1">
              <a:buFont typeface="Arial" panose="020B0604020202020204" pitchFamily="34" charset="0"/>
              <a:buChar char="•"/>
            </a:pPr>
            <a:r>
              <a:rPr lang="en-US" altLang="en-US" sz="1000" dirty="0">
                <a:latin typeface="Lucida Sans Unicode" pitchFamily="34" charset="0"/>
                <a:ea typeface="ＭＳ Ｐゴシック" pitchFamily="80" charset="-128"/>
              </a:rPr>
              <a:t>Can you help me avoid dangers I may not fully recognize?</a:t>
            </a:r>
          </a:p>
          <a:p>
            <a:pPr marL="177845" indent="-177845" eaLnBrk="1" hangingPunct="1">
              <a:buFont typeface="Arial" panose="020B0604020202020204" pitchFamily="34" charset="0"/>
              <a:buChar char="•"/>
            </a:pPr>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People at risk of suicide often feel overwhelmed. They may feel that they have a lot to deal with and don’t know where to start. </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The person at risk needs someone who understands that the first priority is safety from suicide and that everything else is secondary. </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This translates into something like this: “Yes later you can think about that or work on that but today let’s do X, Y and Z to keep you safe.”</a:t>
            </a:r>
          </a:p>
          <a:p>
            <a:pPr eaLnBrk="1" hangingPunct="1"/>
            <a:endParaRPr lang="en-US" altLang="en-US" sz="1000" dirty="0">
              <a:latin typeface="Lucida Sans Unicode" pitchFamily="34" charset="0"/>
              <a:ea typeface="ＭＳ Ｐゴシック" pitchFamily="80" charset="-128"/>
            </a:endParaRPr>
          </a:p>
          <a:p>
            <a:pPr eaLnBrk="1" hangingPunct="1"/>
            <a:r>
              <a:rPr lang="en-US" altLang="en-US" sz="1000" dirty="0">
                <a:latin typeface="Lucida Sans Unicode" pitchFamily="34" charset="0"/>
                <a:ea typeface="ＭＳ Ｐゴシック" pitchFamily="80" charset="-128"/>
              </a:rPr>
              <a:t>This perspective includes understanding that any means of suicide should be removed, whenever possible.</a:t>
            </a:r>
          </a:p>
          <a:p>
            <a:pPr eaLnBrk="1" hangingPunct="1"/>
            <a:r>
              <a:rPr lang="en-US" altLang="en-US" sz="1000" dirty="0">
                <a:latin typeface="Lucida Sans Unicode" pitchFamily="34" charset="0"/>
                <a:ea typeface="ＭＳ Ｐゴシック" pitchFamily="80" charset="-128"/>
              </a:rPr>
              <a:t>It also means that thoughts of suicide cannot be kept secret. </a:t>
            </a:r>
          </a:p>
          <a:p>
            <a:pPr eaLnBrk="1" hangingPunct="1"/>
            <a:r>
              <a:rPr lang="en-US" altLang="en-US" sz="1000" dirty="0">
                <a:latin typeface="Lucida Sans Unicode" pitchFamily="34" charset="0"/>
                <a:ea typeface="ＭＳ Ｐゴシック" pitchFamily="80" charset="-128"/>
              </a:rPr>
              <a:t>A helper should never be the only helper.</a:t>
            </a:r>
          </a:p>
        </p:txBody>
      </p:sp>
    </p:spTree>
    <p:extLst>
      <p:ext uri="{BB962C8B-B14F-4D97-AF65-F5344CB8AC3E}">
        <p14:creationId xmlns:p14="http://schemas.microsoft.com/office/powerpoint/2010/main" val="3995236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4145281" y="9121141"/>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2" tIns="48321" rIns="96642" bIns="48321" anchor="b"/>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lgn="r">
              <a:spcBef>
                <a:spcPct val="0"/>
              </a:spcBef>
            </a:pPr>
            <a:fld id="{ED14DA59-DB53-4F30-B989-71FCEE6A9F44}" type="slidenum">
              <a:rPr lang="en-US" altLang="en-US" sz="1200">
                <a:latin typeface="Arial" charset="0"/>
              </a:rPr>
              <a:pPr algn="r">
                <a:spcBef>
                  <a:spcPct val="0"/>
                </a:spcBef>
              </a:pPr>
              <a:t>23</a:t>
            </a:fld>
            <a:endParaRPr lang="en-US" altLang="en-US" sz="1200">
              <a:latin typeface="Arial" charset="0"/>
            </a:endParaRPr>
          </a:p>
        </p:txBody>
      </p:sp>
      <p:sp>
        <p:nvSpPr>
          <p:cNvPr id="79875"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79876" name="Rectangle 3"/>
          <p:cNvSpPr>
            <a:spLocks noGrp="1" noChangeArrowheads="1"/>
          </p:cNvSpPr>
          <p:nvPr>
            <p:ph type="body" idx="1"/>
          </p:nvPr>
        </p:nvSpPr>
        <p:spPr bwMode="auto">
          <a:xfrm>
            <a:off x="975361" y="4560571"/>
            <a:ext cx="5364480" cy="432054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sz="1000" dirty="0">
                <a:latin typeface="Lucida Sans Unicode" pitchFamily="34" charset="0"/>
                <a:ea typeface="ＭＳ Ｐゴシック" pitchFamily="80" charset="-128"/>
              </a:rPr>
              <a:t>So let’s review the needs of the person at risk and how we can help meet those needs.</a:t>
            </a:r>
          </a:p>
          <a:p>
            <a:pPr eaLnBrk="1" hangingPunct="1">
              <a:spcBef>
                <a:spcPct val="20000"/>
              </a:spcBef>
              <a:spcAft>
                <a:spcPts val="1800"/>
              </a:spcAft>
              <a:buFontTx/>
              <a:buChar char="•"/>
            </a:pPr>
            <a:endParaRPr lang="en-US" altLang="en-US" sz="1000" dirty="0"/>
          </a:p>
          <a:p>
            <a:pPr marL="237127" indent="-237127" eaLnBrk="1" hangingPunct="1">
              <a:spcBef>
                <a:spcPct val="20000"/>
              </a:spcBef>
              <a:spcAft>
                <a:spcPts val="1800"/>
              </a:spcAft>
              <a:buFontTx/>
              <a:buAutoNum type="alphaUcPeriod"/>
            </a:pPr>
            <a:r>
              <a:rPr lang="en-US" altLang="en-US" sz="1000" dirty="0"/>
              <a:t>I need to </a:t>
            </a:r>
            <a:r>
              <a:rPr lang="en-US" altLang="en-US" sz="1000" b="1" dirty="0">
                <a:solidFill>
                  <a:srgbClr val="FF5C00"/>
                </a:solidFill>
              </a:rPr>
              <a:t>Tell</a:t>
            </a:r>
            <a:r>
              <a:rPr lang="en-US" altLang="en-US" sz="1000" dirty="0"/>
              <a:t> someone about my thoughts of suicide.</a:t>
            </a:r>
          </a:p>
          <a:p>
            <a:pPr marL="237127" indent="-237127" eaLnBrk="1" hangingPunct="1">
              <a:spcBef>
                <a:spcPct val="20000"/>
              </a:spcBef>
              <a:spcAft>
                <a:spcPts val="1800"/>
              </a:spcAft>
              <a:buFontTx/>
              <a:buAutoNum type="alphaUcPeriod"/>
            </a:pPr>
            <a:r>
              <a:rPr lang="en-US" altLang="en-US" sz="1000" dirty="0"/>
              <a:t>I am alert to your needing to tell me.</a:t>
            </a:r>
          </a:p>
          <a:p>
            <a:pPr marL="237127" indent="-237127" eaLnBrk="1" hangingPunct="1">
              <a:spcBef>
                <a:spcPct val="20000"/>
              </a:spcBef>
              <a:spcAft>
                <a:spcPts val="1800"/>
              </a:spcAft>
              <a:buFontTx/>
              <a:buAutoNum type="alphaUcPeriod"/>
            </a:pPr>
            <a:endParaRPr lang="en-US" altLang="en-US" sz="1000" dirty="0"/>
          </a:p>
          <a:p>
            <a:pPr marL="237127" indent="-237127" eaLnBrk="1" hangingPunct="1">
              <a:spcBef>
                <a:spcPct val="20000"/>
              </a:spcBef>
              <a:spcAft>
                <a:spcPts val="1800"/>
              </a:spcAft>
              <a:buFontTx/>
              <a:buAutoNum type="alphaUcPeriod"/>
            </a:pPr>
            <a:r>
              <a:rPr lang="en-US" altLang="en-US" sz="1000" dirty="0"/>
              <a:t>I need someone to Ask me about my thoughts of suicide.</a:t>
            </a:r>
          </a:p>
          <a:p>
            <a:pPr marL="237127" indent="-237127" defTabSz="948507" eaLnBrk="1" hangingPunct="1">
              <a:spcBef>
                <a:spcPct val="20000"/>
              </a:spcBef>
              <a:spcAft>
                <a:spcPts val="1800"/>
              </a:spcAft>
              <a:buFontTx/>
              <a:buAutoNum type="alphaUcPeriod"/>
              <a:defRPr/>
            </a:pPr>
            <a:r>
              <a:rPr lang="en-US" altLang="en-US" sz="1000" dirty="0"/>
              <a:t>I am willing and able to </a:t>
            </a:r>
            <a:r>
              <a:rPr lang="en-US" altLang="en-US" sz="1000" b="1" dirty="0">
                <a:solidFill>
                  <a:srgbClr val="FF5C00"/>
                </a:solidFill>
              </a:rPr>
              <a:t>Ask </a:t>
            </a:r>
            <a:r>
              <a:rPr lang="en-US" altLang="en-US" sz="1000" dirty="0"/>
              <a:t>you directly.</a:t>
            </a:r>
          </a:p>
          <a:p>
            <a:pPr marL="237127" indent="-237127" defTabSz="948507" eaLnBrk="1" hangingPunct="1">
              <a:spcBef>
                <a:spcPct val="20000"/>
              </a:spcBef>
              <a:spcAft>
                <a:spcPts val="1800"/>
              </a:spcAft>
              <a:buFontTx/>
              <a:buAutoNum type="alphaUcPeriod"/>
              <a:defRPr/>
            </a:pPr>
            <a:endParaRPr lang="en-US" altLang="en-US" sz="1000" dirty="0"/>
          </a:p>
          <a:p>
            <a:pPr marL="237127" indent="-237127" defTabSz="948507" eaLnBrk="1" hangingPunct="1">
              <a:spcBef>
                <a:spcPct val="20000"/>
              </a:spcBef>
              <a:spcAft>
                <a:spcPts val="1800"/>
              </a:spcAft>
              <a:buFontTx/>
              <a:buAutoNum type="alphaUcPeriod"/>
              <a:defRPr/>
            </a:pPr>
            <a:r>
              <a:rPr lang="en-US" altLang="en-US" sz="1000" dirty="0"/>
              <a:t>I need someone to </a:t>
            </a:r>
            <a:r>
              <a:rPr lang="en-US" altLang="en-US" sz="1000" b="1" dirty="0">
                <a:solidFill>
                  <a:srgbClr val="0F538D"/>
                </a:solidFill>
              </a:rPr>
              <a:t>Listen </a:t>
            </a:r>
            <a:r>
              <a:rPr lang="en-US" altLang="en-US" sz="1000" dirty="0"/>
              <a:t>to my thoughts and feelings about suicide.</a:t>
            </a:r>
          </a:p>
          <a:p>
            <a:pPr marL="237127" indent="-237127" defTabSz="948507" eaLnBrk="1" hangingPunct="1">
              <a:spcBef>
                <a:spcPct val="20000"/>
              </a:spcBef>
              <a:spcAft>
                <a:spcPts val="1800"/>
              </a:spcAft>
              <a:buFontTx/>
              <a:buAutoNum type="alphaUcPeriod"/>
              <a:defRPr/>
            </a:pPr>
            <a:r>
              <a:rPr lang="en-US" altLang="en-US" sz="1000" dirty="0"/>
              <a:t>I am willing and able to </a:t>
            </a:r>
            <a:r>
              <a:rPr lang="en-US" altLang="en-US" sz="1000" b="1" dirty="0">
                <a:solidFill>
                  <a:srgbClr val="00538E"/>
                </a:solidFill>
              </a:rPr>
              <a:t>Listen</a:t>
            </a:r>
            <a:r>
              <a:rPr lang="en-US" altLang="en-US" sz="1000" dirty="0"/>
              <a:t> to your thoughts and feelings about suicide.</a:t>
            </a:r>
          </a:p>
          <a:p>
            <a:pPr marL="237127" indent="-237127" defTabSz="948507" eaLnBrk="1" hangingPunct="1">
              <a:spcBef>
                <a:spcPct val="20000"/>
              </a:spcBef>
              <a:spcAft>
                <a:spcPts val="1800"/>
              </a:spcAft>
              <a:buFontTx/>
              <a:buAutoNum type="alphaUcPeriod"/>
              <a:defRPr/>
            </a:pPr>
            <a:endParaRPr lang="en-US" altLang="en-US" sz="1000" dirty="0"/>
          </a:p>
          <a:p>
            <a:pPr marL="237127" indent="-237127" defTabSz="948507" eaLnBrk="1" hangingPunct="1">
              <a:spcBef>
                <a:spcPct val="20000"/>
              </a:spcBef>
              <a:spcAft>
                <a:spcPts val="1800"/>
              </a:spcAft>
              <a:buFontTx/>
              <a:buAutoNum type="alphaUcPeriod"/>
              <a:defRPr/>
            </a:pPr>
            <a:r>
              <a:rPr lang="en-US" altLang="en-US" sz="1000" dirty="0"/>
              <a:t>I need help </a:t>
            </a:r>
            <a:r>
              <a:rPr lang="en-US" altLang="en-US" sz="1000" b="1" dirty="0">
                <a:solidFill>
                  <a:srgbClr val="008C6C"/>
                </a:solidFill>
              </a:rPr>
              <a:t>Keeping Safe </a:t>
            </a:r>
            <a:r>
              <a:rPr lang="en-US" altLang="en-US" sz="1000" dirty="0"/>
              <a:t>from suicide.</a:t>
            </a:r>
          </a:p>
          <a:p>
            <a:pPr marL="237127" indent="-237127" defTabSz="948507" eaLnBrk="1" hangingPunct="1">
              <a:spcBef>
                <a:spcPct val="20000"/>
              </a:spcBef>
              <a:spcAft>
                <a:spcPts val="1800"/>
              </a:spcAft>
              <a:buFontTx/>
              <a:buAutoNum type="alphaUcPeriod"/>
              <a:defRPr/>
            </a:pPr>
            <a:r>
              <a:rPr lang="en-US" altLang="en-US" sz="1000" dirty="0"/>
              <a:t>I am willing and able to help you </a:t>
            </a:r>
            <a:r>
              <a:rPr lang="en-US" altLang="en-US" sz="1000" b="1" dirty="0">
                <a:solidFill>
                  <a:srgbClr val="008C6C"/>
                </a:solidFill>
              </a:rPr>
              <a:t>Keep Safe.</a:t>
            </a:r>
          </a:p>
          <a:p>
            <a:pPr eaLnBrk="1" hangingPunct="1"/>
            <a:endParaRPr lang="en-US" altLang="en-US" sz="1000" dirty="0"/>
          </a:p>
          <a:p>
            <a:pPr eaLnBrk="1" hangingPunct="1"/>
            <a:r>
              <a:rPr lang="en-US" altLang="en-US" sz="1000" dirty="0"/>
              <a:t>Please note that this is not a comprehensive intervention model. This is just an illustration showing that it’s possible to meet the needs of the person at risk, and that by doing so it is possible to prevent suicide. </a:t>
            </a:r>
          </a:p>
          <a:p>
            <a:pPr eaLnBrk="1" hangingPunct="1"/>
            <a:endParaRPr lang="en-US" altLang="en-US" sz="1000" dirty="0"/>
          </a:p>
        </p:txBody>
      </p:sp>
    </p:spTree>
    <p:extLst>
      <p:ext uri="{BB962C8B-B14F-4D97-AF65-F5344CB8AC3E}">
        <p14:creationId xmlns:p14="http://schemas.microsoft.com/office/powerpoint/2010/main" val="1127143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TALK acronym and as a summary of what we’ve  just discussed, we’d like to share another resource for suicide prevention.</a:t>
            </a:r>
          </a:p>
          <a:p>
            <a:endParaRPr lang="en-US" dirty="0"/>
          </a:p>
          <a:p>
            <a:r>
              <a:rPr lang="en-US" dirty="0"/>
              <a:t>This simple 5-step guide is an effective tool supported by evidence in the field of suicide prevention.</a:t>
            </a:r>
          </a:p>
          <a:p>
            <a:endParaRPr lang="en-US" dirty="0"/>
          </a:p>
          <a:p>
            <a:r>
              <a:rPr lang="en-US" dirty="0"/>
              <a:t>So let’s go over each step.</a:t>
            </a:r>
          </a:p>
          <a:p>
            <a:endParaRPr lang="en-US" dirty="0"/>
          </a:p>
          <a:p>
            <a:pPr marL="355690" indent="-355690">
              <a:buAutoNum type="arabicPeriod"/>
            </a:pPr>
            <a:r>
              <a:rPr lang="en-US" b="1" dirty="0">
                <a:solidFill>
                  <a:srgbClr val="009B7C"/>
                </a:solidFill>
              </a:rPr>
              <a:t>Ask: </a:t>
            </a:r>
            <a:r>
              <a:rPr lang="en-US" dirty="0"/>
              <a:t>Ask the question “Are you thinking about suicide?” It communicates that you’re open to speaking about suicide in a non-judgmental and supportive way.</a:t>
            </a:r>
          </a:p>
          <a:p>
            <a:pPr marL="355690" indent="-355690">
              <a:buAutoNum type="arabicPeriod"/>
            </a:pPr>
            <a:r>
              <a:rPr lang="en-US" b="1" dirty="0">
                <a:solidFill>
                  <a:srgbClr val="009B7C"/>
                </a:solidFill>
              </a:rPr>
              <a:t>Keep them safe: </a:t>
            </a:r>
            <a:r>
              <a:rPr lang="en-US" dirty="0"/>
              <a:t>After the “Ask” step, and you’ve determined suicide is indeed being talked about, it’s important to find out a few things to establish immediate safety. Have they already done anything to try to kill themselves before talking with you? Does the person experiencing thoughts of suicide know how they would kill themselves? Do they have a specific, detailed plan? What’s the timing for their plan? What sort of access do they have to their planned method?</a:t>
            </a:r>
          </a:p>
          <a:p>
            <a:pPr marL="355690" indent="-355690">
              <a:buAutoNum type="arabicPeriod"/>
            </a:pPr>
            <a:r>
              <a:rPr lang="en-US" b="1" dirty="0">
                <a:solidFill>
                  <a:srgbClr val="009B7C"/>
                </a:solidFill>
              </a:rPr>
              <a:t>Be there: </a:t>
            </a:r>
            <a:r>
              <a:rPr lang="en-US" dirty="0"/>
              <a:t>This could mean being physically present for someone, speaking with them on the phone when you can, or any other way that shows support for the person at risk.</a:t>
            </a:r>
          </a:p>
          <a:p>
            <a:pPr marL="355690" indent="-355690">
              <a:buAutoNum type="arabicPeriod"/>
            </a:pPr>
            <a:r>
              <a:rPr lang="en-US" b="1" dirty="0">
                <a:solidFill>
                  <a:srgbClr val="009B7C"/>
                </a:solidFill>
              </a:rPr>
              <a:t>Help them connect: </a:t>
            </a:r>
            <a:r>
              <a:rPr lang="en-US" dirty="0"/>
              <a:t>Helping someone with thoughts of suicide connect with ongoing supports (like the Lifeline) can help them establish a safety net for those moments they find themselves in a crisis.</a:t>
            </a:r>
          </a:p>
          <a:p>
            <a:pPr marL="355690" indent="-355690">
              <a:buAutoNum type="arabicPeriod"/>
            </a:pPr>
            <a:r>
              <a:rPr lang="en-US" b="1" dirty="0">
                <a:solidFill>
                  <a:srgbClr val="009B7C"/>
                </a:solidFill>
              </a:rPr>
              <a:t>Follow up: </a:t>
            </a:r>
            <a:r>
              <a:rPr lang="en-US" dirty="0"/>
              <a:t>After your initial contact with a person experiencing thoughts of suicide, and after you’ve connected them with the immediate support systems they need, make sure to follow-up with them to see how they’re doing.</a:t>
            </a:r>
          </a:p>
          <a:p>
            <a:endParaRPr lang="en-US" dirty="0"/>
          </a:p>
          <a:p>
            <a:endParaRPr lang="en-US" dirty="0"/>
          </a:p>
          <a:p>
            <a:r>
              <a:rPr lang="en-US" dirty="0"/>
              <a:t>So what should you do when you suspect that someone may be considering suicide?</a:t>
            </a:r>
          </a:p>
          <a:p>
            <a:endParaRPr lang="en-US" dirty="0"/>
          </a:p>
          <a:p>
            <a:r>
              <a:rPr lang="en-US" dirty="0"/>
              <a:t>Here are the 5 steps for suicide prevention: </a:t>
            </a:r>
            <a:r>
              <a:rPr lang="en-US" i="1" dirty="0"/>
              <a:t>read from the slide </a:t>
            </a:r>
          </a:p>
        </p:txBody>
      </p:sp>
      <p:sp>
        <p:nvSpPr>
          <p:cNvPr id="4" name="Slide Number Placeholder 3"/>
          <p:cNvSpPr>
            <a:spLocks noGrp="1"/>
          </p:cNvSpPr>
          <p:nvPr>
            <p:ph type="sldNum" sz="quarter" idx="10"/>
          </p:nvPr>
        </p:nvSpPr>
        <p:spPr/>
        <p:txBody>
          <a:bodyPr/>
          <a:lstStyle/>
          <a:p>
            <a:fld id="{BD4EE3AD-584E-4774-B23F-E9D006D78DF0}" type="slidenum">
              <a:rPr lang="en-US" smtClean="0"/>
              <a:t>24</a:t>
            </a:fld>
            <a:endParaRPr lang="en-US"/>
          </a:p>
        </p:txBody>
      </p:sp>
    </p:spTree>
    <p:extLst>
      <p:ext uri="{BB962C8B-B14F-4D97-AF65-F5344CB8AC3E}">
        <p14:creationId xmlns:p14="http://schemas.microsoft.com/office/powerpoint/2010/main" val="2059062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Georgia Crisis and Access Line is available 24 hours a day, 7 days a week and 365 days a year to help you or someone you care for in a crisis. GCAL professionals will:</a:t>
            </a:r>
          </a:p>
          <a:p>
            <a:pPr marL="171425" indent="-171425">
              <a:buFont typeface="Arial" panose="020B0604020202020204" pitchFamily="34" charset="0"/>
              <a:buChar char="•"/>
            </a:pPr>
            <a:r>
              <a:rPr lang="en-US" dirty="0"/>
              <a:t>Provide telephonic crisis intervention services</a:t>
            </a:r>
          </a:p>
          <a:p>
            <a:pPr marL="171425" indent="-171425">
              <a:buFont typeface="Arial" panose="020B0604020202020204" pitchFamily="34" charset="0"/>
              <a:buChar char="•"/>
            </a:pPr>
            <a:r>
              <a:rPr lang="en-US" dirty="0"/>
              <a:t>Dispatch mobile crisis teams</a:t>
            </a:r>
          </a:p>
          <a:p>
            <a:pPr marL="171425" indent="-171425">
              <a:buFont typeface="Arial" panose="020B0604020202020204" pitchFamily="34" charset="0"/>
              <a:buChar char="•"/>
            </a:pPr>
            <a:r>
              <a:rPr lang="en-US" dirty="0"/>
              <a:t>Assist individuals in finding an open crisis or detox bed across the State</a:t>
            </a:r>
          </a:p>
          <a:p>
            <a:pPr marL="171425" indent="-171425">
              <a:buFont typeface="Arial" panose="020B0604020202020204" pitchFamily="34" charset="0"/>
              <a:buChar char="•"/>
            </a:pPr>
            <a:r>
              <a:rPr lang="en-US" dirty="0"/>
              <a:t>Link individuals with urgent appointment services</a:t>
            </a:r>
          </a:p>
          <a:p>
            <a:pPr marL="171425" indent="-171425">
              <a:buFont typeface="Arial" panose="020B0604020202020204" pitchFamily="34" charset="0"/>
              <a:buChar char="•"/>
            </a:pPr>
            <a:r>
              <a:rPr lang="en-US" dirty="0"/>
              <a:t>In addition, GCAL will help you to access a State Funded provider in your area in a non-emergency as well.</a:t>
            </a:r>
          </a:p>
          <a:p>
            <a:r>
              <a:rPr lang="en-US" dirty="0"/>
              <a:t> </a:t>
            </a:r>
          </a:p>
          <a:p>
            <a:pPr lvl="0"/>
            <a:r>
              <a:rPr lang="en-US" dirty="0"/>
              <a:t>National Suicide Prevention Lifeline is available 24/7 with live trained professionals. Chat options are also available through their website </a:t>
            </a:r>
          </a:p>
          <a:p>
            <a:pPr lvl="0"/>
            <a:endParaRPr lang="en-US" dirty="0"/>
          </a:p>
          <a:p>
            <a:pPr lvl="0"/>
            <a:r>
              <a:rPr lang="en-US" dirty="0"/>
              <a:t>SAHMHSA Disaster Distress Helpline offers immediate Crisis Counseling for anyone experiencing emotional distress related to disasters: Call </a:t>
            </a:r>
            <a:r>
              <a:rPr lang="en-US" b="1" dirty="0"/>
              <a:t>1-800-985-5990</a:t>
            </a:r>
            <a:r>
              <a:rPr lang="en-US" dirty="0"/>
              <a:t> or text </a:t>
            </a:r>
            <a:r>
              <a:rPr lang="en-US" b="1" dirty="0" err="1"/>
              <a:t>TalkWithUs</a:t>
            </a:r>
            <a:r>
              <a:rPr lang="en-US" b="1" dirty="0"/>
              <a:t> to 66746</a:t>
            </a:r>
            <a:r>
              <a:rPr lang="en-US" dirty="0"/>
              <a:t> to connect with a trained crisis counselor.</a:t>
            </a:r>
          </a:p>
          <a:p>
            <a:pPr lvl="0"/>
            <a:endParaRPr lang="en-US" dirty="0"/>
          </a:p>
          <a:p>
            <a:pPr lvl="0"/>
            <a:r>
              <a:rPr lang="en-US" dirty="0"/>
              <a:t>Georgia Crisis Text Line: Text GA to 741741 trained counselors are available via chat 44/7</a:t>
            </a:r>
            <a:endParaRPr lang="en-US" dirty="0">
              <a:hlinkClick r:id="rId3"/>
            </a:endParaRPr>
          </a:p>
          <a:p>
            <a:pPr lvl="0"/>
            <a:r>
              <a:rPr lang="en-US" dirty="0">
                <a:hlinkClick r:id="rId3"/>
              </a:rPr>
              <a:t>Veterans Crisis Line</a:t>
            </a:r>
            <a:r>
              <a:rPr lang="en-US" dirty="0"/>
              <a:t>: Call 1-800-273-8255 and press 1 or text to 838255</a:t>
            </a:r>
          </a:p>
          <a:p>
            <a:pPr lvl="0"/>
            <a:endParaRPr lang="en-US" dirty="0"/>
          </a:p>
          <a:p>
            <a:pPr lvl="0"/>
            <a:r>
              <a:rPr lang="en-US" dirty="0"/>
              <a:t>I encourage you to program these into your phone!</a:t>
            </a:r>
          </a:p>
        </p:txBody>
      </p:sp>
      <p:sp>
        <p:nvSpPr>
          <p:cNvPr id="4" name="Slide Number Placeholder 3"/>
          <p:cNvSpPr>
            <a:spLocks noGrp="1"/>
          </p:cNvSpPr>
          <p:nvPr>
            <p:ph type="sldNum" sz="quarter" idx="10"/>
          </p:nvPr>
        </p:nvSpPr>
        <p:spPr/>
        <p:txBody>
          <a:bodyPr/>
          <a:lstStyle/>
          <a:p>
            <a:fld id="{BD4EE3AD-584E-4774-B23F-E9D006D78DF0}" type="slidenum">
              <a:rPr lang="en-US" smtClean="0"/>
              <a:t>25</a:t>
            </a:fld>
            <a:endParaRPr lang="en-US"/>
          </a:p>
        </p:txBody>
      </p:sp>
    </p:spTree>
    <p:extLst>
      <p:ext uri="{BB962C8B-B14F-4D97-AF65-F5344CB8AC3E}">
        <p14:creationId xmlns:p14="http://schemas.microsoft.com/office/powerpoint/2010/main" val="655452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ED35FE-DADD-4208-9C0E-5754423E4AB5}" type="slidenum">
              <a:rPr lang="en-US" altLang="en-US" smtClean="0"/>
              <a:pPr/>
              <a:t>26</a:t>
            </a:fld>
            <a:endParaRPr lang="en-US" altLang="en-US"/>
          </a:p>
        </p:txBody>
      </p:sp>
    </p:spTree>
    <p:extLst>
      <p:ext uri="{BB962C8B-B14F-4D97-AF65-F5344CB8AC3E}">
        <p14:creationId xmlns:p14="http://schemas.microsoft.com/office/powerpoint/2010/main" val="1508093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ED35FE-DADD-4208-9C0E-5754423E4AB5}" type="slidenum">
              <a:rPr lang="en-US" altLang="en-US" smtClean="0"/>
              <a:pPr/>
              <a:t>27</a:t>
            </a:fld>
            <a:endParaRPr lang="en-US" altLang="en-US"/>
          </a:p>
        </p:txBody>
      </p:sp>
    </p:spTree>
    <p:extLst>
      <p:ext uri="{BB962C8B-B14F-4D97-AF65-F5344CB8AC3E}">
        <p14:creationId xmlns:p14="http://schemas.microsoft.com/office/powerpoint/2010/main" val="3160134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ED35FE-DADD-4208-9C0E-5754423E4AB5}" type="slidenum">
              <a:rPr lang="en-US" altLang="en-US" smtClean="0"/>
              <a:pPr/>
              <a:t>28</a:t>
            </a:fld>
            <a:endParaRPr lang="en-US" altLang="en-US"/>
          </a:p>
        </p:txBody>
      </p:sp>
    </p:spTree>
    <p:extLst>
      <p:ext uri="{BB962C8B-B14F-4D97-AF65-F5344CB8AC3E}">
        <p14:creationId xmlns:p14="http://schemas.microsoft.com/office/powerpoint/2010/main" val="4024231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ED35FE-DADD-4208-9C0E-5754423E4AB5}" type="slidenum">
              <a:rPr lang="en-US" altLang="en-US" smtClean="0"/>
              <a:pPr/>
              <a:t>29</a:t>
            </a:fld>
            <a:endParaRPr lang="en-US" altLang="en-US"/>
          </a:p>
        </p:txBody>
      </p:sp>
    </p:spTree>
    <p:extLst>
      <p:ext uri="{BB962C8B-B14F-4D97-AF65-F5344CB8AC3E}">
        <p14:creationId xmlns:p14="http://schemas.microsoft.com/office/powerpoint/2010/main" val="47253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60 second: https://youtu.be/o0IClh7xTdc</a:t>
            </a:r>
          </a:p>
          <a:p>
            <a:r>
              <a:rPr lang="en-US" dirty="0">
                <a:sym typeface="Wingdings" panose="05000000000000000000" pitchFamily="2" charset="2"/>
              </a:rPr>
              <a:t>90 Second PSA: https://www.youtube.com/watch?v=1wssG_Bgp3k </a:t>
            </a:r>
            <a:endParaRPr lang="en-US" dirty="0"/>
          </a:p>
        </p:txBody>
      </p:sp>
      <p:sp>
        <p:nvSpPr>
          <p:cNvPr id="4" name="Slide Number Placeholder 3"/>
          <p:cNvSpPr>
            <a:spLocks noGrp="1"/>
          </p:cNvSpPr>
          <p:nvPr>
            <p:ph type="sldNum" sz="quarter" idx="10"/>
          </p:nvPr>
        </p:nvSpPr>
        <p:spPr/>
        <p:txBody>
          <a:bodyPr/>
          <a:lstStyle/>
          <a:p>
            <a:fld id="{8BED35FE-DADD-4208-9C0E-5754423E4AB5}" type="slidenum">
              <a:rPr lang="en-US" altLang="en-US" smtClean="0"/>
              <a:pPr/>
              <a:t>3</a:t>
            </a:fld>
            <a:endParaRPr lang="en-US" altLang="en-US"/>
          </a:p>
        </p:txBody>
      </p:sp>
    </p:spTree>
    <p:extLst>
      <p:ext uri="{BB962C8B-B14F-4D97-AF65-F5344CB8AC3E}">
        <p14:creationId xmlns:p14="http://schemas.microsoft.com/office/powerpoint/2010/main" val="824518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8645514" indent="-38179710">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65803"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31607"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9741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63214"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fld id="{ABD34CBE-6D80-44FD-B0F7-30CBC7404340}" type="slidenum">
              <a:rPr lang="en-US" altLang="en-US" sz="1200">
                <a:latin typeface="Arial" charset="0"/>
              </a:rPr>
              <a:pPr/>
              <a:t>30</a:t>
            </a:fld>
            <a:endParaRPr lang="en-US" altLang="en-US" sz="1200">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223944" y="4415791"/>
            <a:ext cx="663067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latin typeface="+mn-lt"/>
                <a:ea typeface="ＭＳ Ｐゴシック" pitchFamily="80" charset="-128"/>
              </a:rPr>
              <a:t>As we are talking about building a suicide safer community,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We think that it’s important to talk about things we can do to promote our own mental health and wellbeing.</a:t>
            </a:r>
          </a:p>
          <a:p>
            <a:pPr eaLnBrk="1" hangingPunct="1"/>
            <a:r>
              <a:rPr lang="en-US" altLang="en-US" sz="1100" dirty="0">
                <a:latin typeface="+mn-lt"/>
                <a:ea typeface="ＭＳ Ｐゴシック" pitchFamily="80" charset="-128"/>
              </a:rPr>
              <a:t>This can help to promote an overall healthier community and actually also help to protect against suicide.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The current slide describes some of the things that may be -- what we call – life sustainers. It may mean different things for you.</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Some of you may sustain your life by doing your favorite activities, spending time with your loved ones, eating your favorite food…</a:t>
            </a:r>
          </a:p>
          <a:p>
            <a:pPr eaLnBrk="1" hangingPunct="1"/>
            <a:r>
              <a:rPr lang="en-US" altLang="en-US" sz="1100" dirty="0">
                <a:latin typeface="+mn-lt"/>
                <a:ea typeface="ＭＳ Ｐゴシック" pitchFamily="80" charset="-128"/>
              </a:rPr>
              <a:t>For those of us here in Chatham County it could be going to the beach!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Whatever it is, we encourage you to take time for yourself and do the things that you love. </a:t>
            </a:r>
          </a:p>
          <a:p>
            <a:pPr eaLnBrk="1" hangingPunct="1"/>
            <a:endParaRPr lang="en-US" altLang="en-US" sz="1100" dirty="0">
              <a:latin typeface="+mn-lt"/>
              <a:ea typeface="ＭＳ Ｐゴシック" pitchFamily="80" charset="-128"/>
            </a:endParaRPr>
          </a:p>
        </p:txBody>
      </p:sp>
    </p:spTree>
    <p:extLst>
      <p:ext uri="{BB962C8B-B14F-4D97-AF65-F5344CB8AC3E}">
        <p14:creationId xmlns:p14="http://schemas.microsoft.com/office/powerpoint/2010/main" val="2635396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8645514" indent="-38179710">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65803"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31607"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9741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63214"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fld id="{C14AB260-E477-438B-888C-7DF41F518BA3}" type="slidenum">
              <a:rPr lang="en-US" altLang="en-US" sz="1200">
                <a:latin typeface="Arial" charset="0"/>
              </a:rPr>
              <a:pPr/>
              <a:t>31</a:t>
            </a:fld>
            <a:endParaRPr lang="en-US" altLang="en-US" sz="1200">
              <a:latin typeface="Arial" charset="0"/>
            </a:endParaRPr>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Self-compassion involves acting the same way towards yourself when you are having a difficult time, fail, or notice something you don’t like about yourself. Instead of just ignoring your pain with a “stiff upper lip” mentality, you stop to tell yourself “this is really difficult right now,” how can I comfort and care for myself in this moment?</a:t>
            </a:r>
          </a:p>
          <a:p>
            <a:r>
              <a:rPr lang="en-US" b="1" dirty="0"/>
              <a:t>Instead of mercilessly judging and criticizing yourself for various inadequacies or shortcomings, self-compassion means you are kind and understanding when confronted with personal failings – after all, who ever said you were supposed to be perfect?</a:t>
            </a:r>
          </a:p>
          <a:p>
            <a:endParaRPr lang="en-US" b="1" dirty="0"/>
          </a:p>
          <a:p>
            <a:r>
              <a:rPr lang="en-US" b="1" dirty="0"/>
              <a:t>1. Self-kindness vs. Self-judgment.</a:t>
            </a:r>
          </a:p>
          <a:p>
            <a:r>
              <a:rPr lang="en-US" dirty="0"/>
              <a:t>Self-compassion entails being warm and understanding toward ourselves when we suffer, fail, or feel inadequate, rather than ignoring our pain or flagellating ourselves with self-criticism.  Self-compassionate people recognize that being imperfect, failing, and experiencing life difficulties is inevitable, so they tend to be gentle with themselves when confronted with painful experiences rather than getting angry when life falls short of set ideals. People cannot always be or get exactly what they want. When this reality is denied or fought against suffering increases in the form of stress, frustration and self-criticism.  When this reality is accepted with sympathy and kindness, greater emotional equanimity is experienced.</a:t>
            </a:r>
          </a:p>
          <a:p>
            <a:r>
              <a:rPr lang="en-US" b="1" dirty="0"/>
              <a:t>2. Common humanity vs. Isolation.</a:t>
            </a:r>
          </a:p>
          <a:p>
            <a:r>
              <a:rPr lang="en-US" dirty="0"/>
              <a:t>Frustration at not having things exactly as we want is often accompanied by an irrational but pervasive sense of isolation – as if “I” were the only person suffering or making mistakes.  All humans suffer, however. The very definition of being “human” means that one is mortal, vulnerable and imperfect.  Therefore, self-compassion involves recognizing that suffering and personal inadequacy is part of the shared human experience – something that we all go through rather than being something that happens to “me” alone.</a:t>
            </a:r>
          </a:p>
          <a:p>
            <a:r>
              <a:rPr lang="en-US" b="1" dirty="0"/>
              <a:t>3. Mindfulness vs. Over-identification.</a:t>
            </a:r>
          </a:p>
          <a:p>
            <a:r>
              <a:rPr lang="en-US" dirty="0"/>
              <a:t>Self-compassion also requires taking a balanced approach to our negative emotions so that feelings are neither suppressed nor exaggerated.  This equilibrated stance stems from the process of relating personal experiences to those of others who are also suffering, thus putting our own situation into a larger perspective. It also stems from the willingness to observe our negative thoughts and emotions with openness and clarity, so that they are held in mindful awareness. Mindfulness is a non-judgmental, receptive mind state in which one observes thoughts and feelings as they are, without trying to suppress or deny them. We cannot ignore our pain and feel compassion for it at the same time.  At the same time, mindfulness requires that we not be “over-identified” with thoughts and feelings, so that we are caught up and swept away by negative reactivity.</a:t>
            </a:r>
          </a:p>
          <a:p>
            <a:endParaRPr lang="en-US" dirty="0"/>
          </a:p>
          <a:p>
            <a:pPr eaLnBrk="1" hangingPunct="1"/>
            <a:endParaRPr lang="en-US" altLang="en-US" sz="1100" dirty="0">
              <a:latin typeface="+mn-lt"/>
              <a:ea typeface="ヒラギノ角ゴ Pro W3" pitchFamily="80" charset="-128"/>
            </a:endParaRPr>
          </a:p>
        </p:txBody>
      </p:sp>
    </p:spTree>
    <p:extLst>
      <p:ext uri="{BB962C8B-B14F-4D97-AF65-F5344CB8AC3E}">
        <p14:creationId xmlns:p14="http://schemas.microsoft.com/office/powerpoint/2010/main" val="3255405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additional skills:</a:t>
            </a:r>
          </a:p>
          <a:p>
            <a:endParaRPr lang="en-US" dirty="0"/>
          </a:p>
          <a:p>
            <a:r>
              <a:rPr lang="en-US" dirty="0"/>
              <a:t>If you thought that the info that we just shared about suicide prevention was helpful, please we can have one of our trainers present a 60-90 minute suicide awareness talk at your organization, at a staff meeting, as a brown bag lunch, etc. </a:t>
            </a:r>
          </a:p>
          <a:p>
            <a:endParaRPr lang="en-US" dirty="0"/>
          </a:p>
          <a:p>
            <a:r>
              <a:rPr lang="en-US" dirty="0"/>
              <a:t>For additional skills, attend an Applied Suicide Intervention Skills Training (ASIST) Suicide Prevention Workshop </a:t>
            </a:r>
          </a:p>
          <a:p>
            <a:r>
              <a:rPr lang="en-US" dirty="0"/>
              <a:t>* We’ll spend a bit more time right now talking about this workshop. </a:t>
            </a:r>
          </a:p>
        </p:txBody>
      </p:sp>
      <p:sp>
        <p:nvSpPr>
          <p:cNvPr id="4" name="Slide Number Placeholder 3"/>
          <p:cNvSpPr>
            <a:spLocks noGrp="1"/>
          </p:cNvSpPr>
          <p:nvPr>
            <p:ph type="sldNum" sz="quarter" idx="10"/>
          </p:nvPr>
        </p:nvSpPr>
        <p:spPr/>
        <p:txBody>
          <a:bodyPr/>
          <a:lstStyle/>
          <a:p>
            <a:fld id="{BD4EE3AD-584E-4774-B23F-E9D006D78DF0}" type="slidenum">
              <a:rPr lang="en-US" smtClean="0"/>
              <a:t>32</a:t>
            </a:fld>
            <a:endParaRPr lang="en-US"/>
          </a:p>
        </p:txBody>
      </p:sp>
    </p:spTree>
    <p:extLst>
      <p:ext uri="{BB962C8B-B14F-4D97-AF65-F5344CB8AC3E}">
        <p14:creationId xmlns:p14="http://schemas.microsoft.com/office/powerpoint/2010/main" val="3434949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mean it when we say that ASIST is for everyone. Virtually anyone aged 16 and older can learn the skills to intervene and save a life from suicide. Professionals as well as members of the community at large have all found great value in ASIST over the years. </a:t>
            </a:r>
          </a:p>
          <a:p>
            <a:endParaRPr lang="en-US" dirty="0"/>
          </a:p>
          <a:p>
            <a:r>
              <a:rPr lang="en-US" dirty="0"/>
              <a:t>Many professionals attend ASIST because suicide intervention skills are essential for their work. In many organizations, ASIST is a mandatory component of training. Nurses, physicians, mental health professionals, pharmacists, teachers, counselors, youth workers, police, first responders, correctional staff, school support staff, clergy, and volunteers have all found that ASIST complements their existing training and knowledge. </a:t>
            </a:r>
          </a:p>
          <a:p>
            <a:endParaRPr lang="en-US" dirty="0"/>
          </a:p>
          <a:p>
            <a:r>
              <a:rPr lang="en-US" dirty="0"/>
              <a:t>Other people attend simply because they want to be able to help someone in need, in much the same way they might learn CPR. Because the training is comprehensive and doesn’t rely on prior qualifications, they can have the same meaningful experience as a professional caregiver.</a:t>
            </a:r>
          </a:p>
          <a:p>
            <a:endParaRPr lang="en-US" dirty="0"/>
          </a:p>
          <a:p>
            <a:r>
              <a:rPr lang="en-US" dirty="0"/>
              <a:t>Ultimately, ASIST is founded on the principle that everyone can make a difference in preventing suicide. The more people in the community who have suicide intervention training, the more likely it is they will be able to identify someone at risk and intervene to keep them safe.</a:t>
            </a:r>
          </a:p>
        </p:txBody>
      </p:sp>
      <p:sp>
        <p:nvSpPr>
          <p:cNvPr id="4" name="Slide Number Placeholder 3"/>
          <p:cNvSpPr>
            <a:spLocks noGrp="1"/>
          </p:cNvSpPr>
          <p:nvPr>
            <p:ph type="sldNum" sz="quarter" idx="10"/>
          </p:nvPr>
        </p:nvSpPr>
        <p:spPr/>
        <p:txBody>
          <a:bodyPr/>
          <a:lstStyle/>
          <a:p>
            <a:fld id="{BD4EE3AD-584E-4774-B23F-E9D006D78DF0}" type="slidenum">
              <a:rPr lang="en-US" smtClean="0"/>
              <a:t>33</a:t>
            </a:fld>
            <a:endParaRPr lang="en-US"/>
          </a:p>
        </p:txBody>
      </p:sp>
    </p:spTree>
    <p:extLst>
      <p:ext uri="{BB962C8B-B14F-4D97-AF65-F5344CB8AC3E}">
        <p14:creationId xmlns:p14="http://schemas.microsoft.com/office/powerpoint/2010/main" val="3970731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As we are concluding our </a:t>
            </a:r>
            <a:r>
              <a:rPr lang="en-US" dirty="0" err="1"/>
              <a:t>suicideTALK</a:t>
            </a:r>
            <a:r>
              <a:rPr lang="en-US" dirty="0"/>
              <a:t>, we would like to thank all of our community partners for making this program possible and for working together to prevent suicide in Chatham. We couldn’t do it without them!</a:t>
            </a:r>
          </a:p>
          <a:p>
            <a:endParaRPr lang="en-US" dirty="0"/>
          </a:p>
        </p:txBody>
      </p:sp>
      <p:sp>
        <p:nvSpPr>
          <p:cNvPr id="4" name="Slide Number Placeholder 3"/>
          <p:cNvSpPr>
            <a:spLocks noGrp="1"/>
          </p:cNvSpPr>
          <p:nvPr>
            <p:ph type="sldNum" sz="quarter" idx="10"/>
          </p:nvPr>
        </p:nvSpPr>
        <p:spPr/>
        <p:txBody>
          <a:bodyPr/>
          <a:lstStyle/>
          <a:p>
            <a:fld id="{8BED35FE-DADD-4208-9C0E-5754423E4AB5}" type="slidenum">
              <a:rPr lang="en-US" altLang="en-US" smtClean="0"/>
              <a:pPr/>
              <a:t>34</a:t>
            </a:fld>
            <a:endParaRPr lang="en-US" altLang="en-US"/>
          </a:p>
        </p:txBody>
      </p:sp>
    </p:spTree>
    <p:extLst>
      <p:ext uri="{BB962C8B-B14F-4D97-AF65-F5344CB8AC3E}">
        <p14:creationId xmlns:p14="http://schemas.microsoft.com/office/powerpoint/2010/main" val="7885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69360" indent="-295907">
              <a:spcBef>
                <a:spcPct val="30000"/>
              </a:spcBef>
              <a:defRPr sz="1200">
                <a:solidFill>
                  <a:schemeClr val="tx1"/>
                </a:solidFill>
                <a:latin typeface="Arial" panose="020B0604020202020204" pitchFamily="34" charset="0"/>
              </a:defRPr>
            </a:lvl2pPr>
            <a:lvl3pPr marL="1183632" indent="-236726">
              <a:spcBef>
                <a:spcPct val="30000"/>
              </a:spcBef>
              <a:defRPr sz="1200">
                <a:solidFill>
                  <a:schemeClr val="tx1"/>
                </a:solidFill>
                <a:latin typeface="Arial" panose="020B0604020202020204" pitchFamily="34" charset="0"/>
              </a:defRPr>
            </a:lvl3pPr>
            <a:lvl4pPr marL="1657084" indent="-236726">
              <a:spcBef>
                <a:spcPct val="30000"/>
              </a:spcBef>
              <a:defRPr sz="1200">
                <a:solidFill>
                  <a:schemeClr val="tx1"/>
                </a:solidFill>
                <a:latin typeface="Arial" panose="020B0604020202020204" pitchFamily="34" charset="0"/>
              </a:defRPr>
            </a:lvl4pPr>
            <a:lvl5pPr marL="2130536" indent="-236726">
              <a:spcBef>
                <a:spcPct val="30000"/>
              </a:spcBef>
              <a:defRPr sz="1200">
                <a:solidFill>
                  <a:schemeClr val="tx1"/>
                </a:solidFill>
                <a:latin typeface="Arial" panose="020B0604020202020204" pitchFamily="34" charset="0"/>
              </a:defRPr>
            </a:lvl5pPr>
            <a:lvl6pPr marL="2603989" indent="-236726" eaLnBrk="0" fontAlgn="base" hangingPunct="0">
              <a:spcBef>
                <a:spcPct val="30000"/>
              </a:spcBef>
              <a:spcAft>
                <a:spcPct val="0"/>
              </a:spcAft>
              <a:defRPr sz="1200">
                <a:solidFill>
                  <a:schemeClr val="tx1"/>
                </a:solidFill>
                <a:latin typeface="Arial" panose="020B0604020202020204" pitchFamily="34" charset="0"/>
              </a:defRPr>
            </a:lvl6pPr>
            <a:lvl7pPr marL="3077442" indent="-236726" eaLnBrk="0" fontAlgn="base" hangingPunct="0">
              <a:spcBef>
                <a:spcPct val="30000"/>
              </a:spcBef>
              <a:spcAft>
                <a:spcPct val="0"/>
              </a:spcAft>
              <a:defRPr sz="1200">
                <a:solidFill>
                  <a:schemeClr val="tx1"/>
                </a:solidFill>
                <a:latin typeface="Arial" panose="020B0604020202020204" pitchFamily="34" charset="0"/>
              </a:defRPr>
            </a:lvl7pPr>
            <a:lvl8pPr marL="3550895" indent="-236726" eaLnBrk="0" fontAlgn="base" hangingPunct="0">
              <a:spcBef>
                <a:spcPct val="30000"/>
              </a:spcBef>
              <a:spcAft>
                <a:spcPct val="0"/>
              </a:spcAft>
              <a:defRPr sz="1200">
                <a:solidFill>
                  <a:schemeClr val="tx1"/>
                </a:solidFill>
                <a:latin typeface="Arial" panose="020B0604020202020204" pitchFamily="34" charset="0"/>
              </a:defRPr>
            </a:lvl8pPr>
            <a:lvl9pPr marL="4024347" indent="-23672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CC3E5A-9902-49CD-B706-04B8C292530B}" type="datetime1">
              <a:rPr lang="en-US" altLang="en-US" smtClean="0"/>
              <a:pPr>
                <a:spcBef>
                  <a:spcPct val="0"/>
                </a:spcBef>
              </a:pPr>
              <a:t>1/2/2019</a:t>
            </a:fld>
            <a:endParaRPr lang="en-US" altLang="en-US"/>
          </a:p>
        </p:txBody>
      </p:sp>
      <p:sp>
        <p:nvSpPr>
          <p:cNvPr id="2969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69360" indent="-295907">
              <a:spcBef>
                <a:spcPct val="30000"/>
              </a:spcBef>
              <a:defRPr sz="1200">
                <a:solidFill>
                  <a:schemeClr val="tx1"/>
                </a:solidFill>
                <a:latin typeface="Arial" panose="020B0604020202020204" pitchFamily="34" charset="0"/>
              </a:defRPr>
            </a:lvl2pPr>
            <a:lvl3pPr marL="1183632" indent="-236726">
              <a:spcBef>
                <a:spcPct val="30000"/>
              </a:spcBef>
              <a:defRPr sz="1200">
                <a:solidFill>
                  <a:schemeClr val="tx1"/>
                </a:solidFill>
                <a:latin typeface="Arial" panose="020B0604020202020204" pitchFamily="34" charset="0"/>
              </a:defRPr>
            </a:lvl3pPr>
            <a:lvl4pPr marL="1657084" indent="-236726">
              <a:spcBef>
                <a:spcPct val="30000"/>
              </a:spcBef>
              <a:defRPr sz="1200">
                <a:solidFill>
                  <a:schemeClr val="tx1"/>
                </a:solidFill>
                <a:latin typeface="Arial" panose="020B0604020202020204" pitchFamily="34" charset="0"/>
              </a:defRPr>
            </a:lvl4pPr>
            <a:lvl5pPr marL="2130536" indent="-236726">
              <a:spcBef>
                <a:spcPct val="30000"/>
              </a:spcBef>
              <a:defRPr sz="1200">
                <a:solidFill>
                  <a:schemeClr val="tx1"/>
                </a:solidFill>
                <a:latin typeface="Arial" panose="020B0604020202020204" pitchFamily="34" charset="0"/>
              </a:defRPr>
            </a:lvl5pPr>
            <a:lvl6pPr marL="2603989" indent="-236726" eaLnBrk="0" fontAlgn="base" hangingPunct="0">
              <a:spcBef>
                <a:spcPct val="30000"/>
              </a:spcBef>
              <a:spcAft>
                <a:spcPct val="0"/>
              </a:spcAft>
              <a:defRPr sz="1200">
                <a:solidFill>
                  <a:schemeClr val="tx1"/>
                </a:solidFill>
                <a:latin typeface="Arial" panose="020B0604020202020204" pitchFamily="34" charset="0"/>
              </a:defRPr>
            </a:lvl6pPr>
            <a:lvl7pPr marL="3077442" indent="-236726" eaLnBrk="0" fontAlgn="base" hangingPunct="0">
              <a:spcBef>
                <a:spcPct val="30000"/>
              </a:spcBef>
              <a:spcAft>
                <a:spcPct val="0"/>
              </a:spcAft>
              <a:defRPr sz="1200">
                <a:solidFill>
                  <a:schemeClr val="tx1"/>
                </a:solidFill>
                <a:latin typeface="Arial" panose="020B0604020202020204" pitchFamily="34" charset="0"/>
              </a:defRPr>
            </a:lvl7pPr>
            <a:lvl8pPr marL="3550895" indent="-236726" eaLnBrk="0" fontAlgn="base" hangingPunct="0">
              <a:spcBef>
                <a:spcPct val="30000"/>
              </a:spcBef>
              <a:spcAft>
                <a:spcPct val="0"/>
              </a:spcAft>
              <a:defRPr sz="1200">
                <a:solidFill>
                  <a:schemeClr val="tx1"/>
                </a:solidFill>
                <a:latin typeface="Arial" panose="020B0604020202020204" pitchFamily="34" charset="0"/>
              </a:defRPr>
            </a:lvl8pPr>
            <a:lvl9pPr marL="4024347" indent="-23672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BC54EA-A6CE-4E05-97AB-E9622ED5394B}" type="slidenum">
              <a:rPr lang="en-US" altLang="en-US" smtClean="0"/>
              <a:pPr>
                <a:spcBef>
                  <a:spcPct val="0"/>
                </a:spcBef>
              </a:pPr>
              <a:t>35</a:t>
            </a:fld>
            <a:endParaRPr lang="en-US" altLang="en-US"/>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944197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So let’s begin with looking at numbers </a:t>
            </a:r>
            <a:r>
              <a:rPr lang="mr-IN" sz="1100" dirty="0">
                <a:latin typeface="+mn-lt"/>
              </a:rPr>
              <a:t>–</a:t>
            </a:r>
            <a:r>
              <a:rPr lang="en-US" sz="1100" dirty="0">
                <a:latin typeface="+mn-lt"/>
              </a:rPr>
              <a:t> statistics </a:t>
            </a:r>
            <a:r>
              <a:rPr lang="mr-IN" sz="1100" dirty="0">
                <a:latin typeface="+mn-lt"/>
              </a:rPr>
              <a:t>–</a:t>
            </a:r>
            <a:r>
              <a:rPr lang="en-US" sz="1100" dirty="0">
                <a:latin typeface="+mn-lt"/>
              </a:rPr>
              <a:t> which speak quite loudly and help us better understand the impact of suicide on communities at large as well as individuals. </a:t>
            </a:r>
          </a:p>
          <a:p>
            <a:endParaRPr lang="en-US" sz="1100" dirty="0">
              <a:latin typeface="+mn-lt"/>
            </a:endParaRPr>
          </a:p>
          <a:p>
            <a:r>
              <a:rPr lang="en-US" sz="1100" dirty="0">
                <a:latin typeface="+mn-lt"/>
              </a:rPr>
              <a:t>First, we’ll look at the bigger picture </a:t>
            </a:r>
            <a:r>
              <a:rPr lang="mr-IN" sz="1100" dirty="0">
                <a:latin typeface="+mn-lt"/>
              </a:rPr>
              <a:t>–</a:t>
            </a:r>
            <a:r>
              <a:rPr lang="en-US" sz="1100" dirty="0">
                <a:latin typeface="+mn-lt"/>
              </a:rPr>
              <a:t> national data on suicide, and then gradually we’ll narrow it down to State and Chatham county level. </a:t>
            </a:r>
          </a:p>
          <a:p>
            <a:endParaRPr lang="en-US" sz="1100" dirty="0">
              <a:latin typeface="+mn-lt"/>
            </a:endParaRPr>
          </a:p>
          <a:p>
            <a:r>
              <a:rPr lang="en-US" sz="1100" dirty="0">
                <a:latin typeface="+mn-lt"/>
              </a:rPr>
              <a:t>According to the latest report by the Centers for Disease Control and Prevention (CDC) that was just released in June this year…</a:t>
            </a:r>
          </a:p>
          <a:p>
            <a:pPr marL="171425" indent="-171425">
              <a:buFont typeface="Arial" panose="020B0604020202020204" pitchFamily="34" charset="0"/>
              <a:buChar char="•"/>
            </a:pPr>
            <a:r>
              <a:rPr lang="en-US" sz="1100" dirty="0">
                <a:latin typeface="+mn-lt"/>
              </a:rPr>
              <a:t>Suicide rates have been rising in nearly every state and in half of states suicide rates went up more than 30% since 1999.</a:t>
            </a:r>
          </a:p>
          <a:p>
            <a:pPr marL="171425" indent="-171425">
              <a:buFont typeface="Arial" panose="020B0604020202020204" pitchFamily="34" charset="0"/>
              <a:buChar char="•"/>
            </a:pPr>
            <a:r>
              <a:rPr lang="en-US" sz="1100" dirty="0">
                <a:latin typeface="+mn-lt"/>
              </a:rPr>
              <a:t>In 2016, nearly 45,000 Americans age 10 or older died by suicide. </a:t>
            </a:r>
          </a:p>
          <a:p>
            <a:pPr marL="171425" indent="-171425">
              <a:buFont typeface="Arial" panose="020B0604020202020204" pitchFamily="34" charset="0"/>
              <a:buChar char="•"/>
            </a:pPr>
            <a:r>
              <a:rPr lang="en-US" sz="1100" dirty="0">
                <a:latin typeface="+mn-lt"/>
              </a:rPr>
              <a:t>Suicide is the 10th leading cause of death and is one of just three leading causes that are on the rise.</a:t>
            </a:r>
          </a:p>
          <a:p>
            <a:pPr marL="171425" indent="-171425">
              <a:buFont typeface="Arial" panose="020B0604020202020204" pitchFamily="34" charset="0"/>
              <a:buChar char="•"/>
            </a:pPr>
            <a:r>
              <a:rPr lang="en-US" sz="1100" dirty="0">
                <a:latin typeface="+mn-lt"/>
              </a:rPr>
              <a:t>The conservative estimate is that for every death by suicide 25 or more people attempt.</a:t>
            </a:r>
          </a:p>
          <a:p>
            <a:pPr marL="171425" indent="-171425">
              <a:buFont typeface="Arial" panose="020B0604020202020204" pitchFamily="34" charset="0"/>
              <a:buChar char="•"/>
            </a:pPr>
            <a:r>
              <a:rPr lang="en-US" sz="1100" dirty="0">
                <a:latin typeface="+mn-lt"/>
              </a:rPr>
              <a:t>In addition to the tremendous emotional cost of suicide there is also an economic impact in medical costs for individuals and families, </a:t>
            </a:r>
          </a:p>
          <a:p>
            <a:r>
              <a:rPr lang="en-US" sz="1100" dirty="0">
                <a:latin typeface="+mn-lt"/>
              </a:rPr>
              <a:t>lost income for families, and lost productivity for employers. Suicide is estimated to costs the US $69 billion annually. </a:t>
            </a:r>
          </a:p>
          <a:p>
            <a:r>
              <a:rPr lang="en-US" sz="1100" dirty="0">
                <a:latin typeface="+mn-lt"/>
              </a:rPr>
              <a:t>--</a:t>
            </a:r>
          </a:p>
          <a:p>
            <a:pPr marL="171425" indent="-171425">
              <a:buFont typeface="Arial" panose="020B0604020202020204" pitchFamily="34" charset="0"/>
              <a:buChar char="•"/>
            </a:pPr>
            <a:endParaRPr lang="en-US" sz="1100" dirty="0">
              <a:latin typeface="+mn-lt"/>
            </a:endParaRPr>
          </a:p>
          <a:p>
            <a:endParaRPr lang="en-US" sz="1100" dirty="0">
              <a:latin typeface="+mn-lt"/>
            </a:endParaRPr>
          </a:p>
          <a:p>
            <a:r>
              <a:rPr lang="en-US" sz="1100" i="1" dirty="0">
                <a:latin typeface="+mn-lt"/>
              </a:rPr>
              <a:t>Source: American Foundation for Suicide Prevention https://afsp.org/about-suicide/suicide-statistics/ </a:t>
            </a:r>
          </a:p>
          <a:p>
            <a:pPr eaLnBrk="1" hangingPunct="1"/>
            <a:endParaRPr lang="en-US" sz="1100" dirty="0">
              <a:latin typeface="+mn-lt"/>
            </a:endParaRPr>
          </a:p>
        </p:txBody>
      </p:sp>
      <p:sp>
        <p:nvSpPr>
          <p:cNvPr id="4" name="Slide Number Placeholder 3"/>
          <p:cNvSpPr>
            <a:spLocks noGrp="1"/>
          </p:cNvSpPr>
          <p:nvPr>
            <p:ph type="sldNum" sz="quarter" idx="10"/>
          </p:nvPr>
        </p:nvSpPr>
        <p:spPr/>
        <p:txBody>
          <a:bodyPr/>
          <a:lstStyle/>
          <a:p>
            <a:fld id="{8BED35FE-DADD-4208-9C0E-5754423E4AB5}" type="slidenum">
              <a:rPr lang="en-US" altLang="en-US" smtClean="0"/>
              <a:pPr/>
              <a:t>4</a:t>
            </a:fld>
            <a:endParaRPr lang="en-US" altLang="en-US"/>
          </a:p>
        </p:txBody>
      </p:sp>
    </p:spTree>
    <p:extLst>
      <p:ext uri="{BB962C8B-B14F-4D97-AF65-F5344CB8AC3E}">
        <p14:creationId xmlns:p14="http://schemas.microsoft.com/office/powerpoint/2010/main" val="3598785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thought it would be important to include the following slide because not talking about suicide doesn’t prevent it from happening.</a:t>
            </a:r>
          </a:p>
          <a:p>
            <a:r>
              <a:rPr lang="en-US" dirty="0"/>
              <a:t>This survey was completed with U.S. high school students (9</a:t>
            </a:r>
            <a:r>
              <a:rPr lang="en-US" baseline="30000" dirty="0"/>
              <a:t>th</a:t>
            </a:r>
            <a:r>
              <a:rPr lang="en-US" dirty="0"/>
              <a:t> – 12</a:t>
            </a:r>
            <a:r>
              <a:rPr lang="en-US" baseline="30000" dirty="0"/>
              <a:t>th</a:t>
            </a:r>
            <a:r>
              <a:rPr lang="en-US" dirty="0"/>
              <a:t> grade) in public and private high schools throughout the U.S. in 2017</a:t>
            </a:r>
          </a:p>
          <a:p>
            <a:endParaRPr lang="en-US" dirty="0"/>
          </a:p>
          <a:p>
            <a:r>
              <a:rPr lang="en-US" i="1" dirty="0"/>
              <a:t>Read statistics from the slide (all or some – depending on time). Give students a minute to read the slide. </a:t>
            </a:r>
          </a:p>
          <a:p>
            <a:r>
              <a:rPr lang="en-US" dirty="0"/>
              <a:t>2017 CDC report revealed that </a:t>
            </a:r>
          </a:p>
          <a:p>
            <a:pPr marL="457133" indent="-457133">
              <a:buFont typeface="Arial" panose="020B0604020202020204" pitchFamily="34" charset="0"/>
              <a:buChar char="•"/>
            </a:pPr>
            <a:r>
              <a:rPr lang="en-US" sz="1800" b="1" dirty="0">
                <a:latin typeface="Arial" panose="020B0604020202020204" pitchFamily="34" charset="0"/>
                <a:cs typeface="Arial" panose="020B0604020202020204" pitchFamily="34" charset="0"/>
              </a:rPr>
              <a:t>17.2% </a:t>
            </a:r>
            <a:r>
              <a:rPr lang="en-US" dirty="0">
                <a:latin typeface="Arial" panose="020B0604020202020204" pitchFamily="34" charset="0"/>
                <a:cs typeface="Arial" panose="020B0604020202020204" pitchFamily="34" charset="0"/>
              </a:rPr>
              <a:t>of students had seriously considered attempting suicide</a:t>
            </a:r>
          </a:p>
          <a:p>
            <a:pPr marL="457133" indent="-457133">
              <a:buFont typeface="Arial" panose="020B0604020202020204" pitchFamily="34" charset="0"/>
              <a:buChar char="•"/>
            </a:pPr>
            <a:r>
              <a:rPr lang="en-US" sz="1800" b="1" dirty="0">
                <a:latin typeface="Arial" panose="020B0604020202020204" pitchFamily="34" charset="0"/>
                <a:cs typeface="Arial" panose="020B0604020202020204" pitchFamily="34" charset="0"/>
              </a:rPr>
              <a:t>13.6% </a:t>
            </a:r>
            <a:r>
              <a:rPr lang="en-US" dirty="0">
                <a:latin typeface="Arial" panose="020B0604020202020204" pitchFamily="34" charset="0"/>
                <a:cs typeface="Arial" panose="020B0604020202020204" pitchFamily="34" charset="0"/>
              </a:rPr>
              <a:t>of students had made a plan about how they would attempt suicide while </a:t>
            </a:r>
            <a:r>
              <a:rPr lang="en-US" sz="1800" b="1" dirty="0">
                <a:latin typeface="Arial" panose="020B0604020202020204" pitchFamily="34" charset="0"/>
                <a:cs typeface="Arial" panose="020B0604020202020204" pitchFamily="34" charset="0"/>
              </a:rPr>
              <a:t>7.4% </a:t>
            </a:r>
            <a:r>
              <a:rPr lang="en-US" dirty="0">
                <a:latin typeface="Arial" panose="020B0604020202020204" pitchFamily="34" charset="0"/>
                <a:cs typeface="Arial" panose="020B0604020202020204" pitchFamily="34" charset="0"/>
              </a:rPr>
              <a:t>of students had actually attempted suicide one or more times</a:t>
            </a:r>
          </a:p>
          <a:p>
            <a:pPr marL="457133" indent="-457133">
              <a:buFont typeface="Arial" panose="020B0604020202020204" pitchFamily="34" charset="0"/>
              <a:buChar char="•"/>
            </a:pPr>
            <a:r>
              <a:rPr lang="en-US" sz="1800" b="1" dirty="0">
                <a:latin typeface="Arial" panose="020B0604020202020204" pitchFamily="34" charset="0"/>
                <a:cs typeface="Arial" panose="020B0604020202020204" pitchFamily="34" charset="0"/>
              </a:rPr>
              <a:t>Female</a:t>
            </a:r>
            <a:r>
              <a:rPr lang="en-US" dirty="0">
                <a:latin typeface="Arial" panose="020B0604020202020204" pitchFamily="34" charset="0"/>
                <a:cs typeface="Arial" panose="020B0604020202020204" pitchFamily="34" charset="0"/>
              </a:rPr>
              <a:t> students were </a:t>
            </a:r>
            <a:r>
              <a:rPr lang="en-US" sz="1800" b="1" dirty="0">
                <a:latin typeface="Arial" panose="020B0604020202020204" pitchFamily="34" charset="0"/>
                <a:cs typeface="Arial" panose="020B0604020202020204" pitchFamily="34" charset="0"/>
              </a:rPr>
              <a:t>twice</a:t>
            </a:r>
            <a:r>
              <a:rPr lang="en-US" dirty="0">
                <a:latin typeface="Arial" panose="020B0604020202020204" pitchFamily="34" charset="0"/>
                <a:cs typeface="Arial" panose="020B0604020202020204" pitchFamily="34" charset="0"/>
              </a:rPr>
              <a:t> as likely as </a:t>
            </a:r>
            <a:r>
              <a:rPr lang="en-US" sz="1800" b="1" dirty="0">
                <a:latin typeface="Arial" panose="020B0604020202020204" pitchFamily="34" charset="0"/>
                <a:cs typeface="Arial" panose="020B0604020202020204" pitchFamily="34" charset="0"/>
              </a:rPr>
              <a:t>male</a:t>
            </a:r>
            <a:r>
              <a:rPr lang="en-US" dirty="0">
                <a:latin typeface="Arial" panose="020B0604020202020204" pitchFamily="34" charset="0"/>
                <a:cs typeface="Arial" panose="020B0604020202020204" pitchFamily="34" charset="0"/>
              </a:rPr>
              <a:t> students to have seriously considered attempting suicide</a:t>
            </a:r>
          </a:p>
          <a:p>
            <a:pPr marL="457133" indent="-457133">
              <a:buFont typeface="Arial" panose="020B0604020202020204" pitchFamily="34" charset="0"/>
              <a:buChar char="•"/>
            </a:pPr>
            <a:r>
              <a:rPr lang="en-US" sz="1800" b="1" dirty="0">
                <a:latin typeface="Arial" panose="020B0604020202020204" pitchFamily="34" charset="0"/>
                <a:cs typeface="Arial" panose="020B0604020202020204" pitchFamily="34" charset="0"/>
              </a:rPr>
              <a:t>31.5% </a:t>
            </a:r>
            <a:r>
              <a:rPr lang="en-US" dirty="0">
                <a:latin typeface="Arial" panose="020B0604020202020204" pitchFamily="34" charset="0"/>
                <a:cs typeface="Arial" panose="020B0604020202020204" pitchFamily="34" charset="0"/>
              </a:rPr>
              <a:t>of students had felt so sad or hopeless almost every day for 2 or more weeks in a row that they stopped doing some usual activities</a:t>
            </a:r>
          </a:p>
          <a:p>
            <a:pPr marL="457133" indent="-457133">
              <a:buFont typeface="Arial" panose="020B0604020202020204" pitchFamily="34" charset="0"/>
              <a:buChar char="•"/>
            </a:pPr>
            <a:r>
              <a:rPr lang="en-US" sz="1800" b="1" dirty="0">
                <a:latin typeface="Arial" panose="020B0604020202020204" pitchFamily="34" charset="0"/>
                <a:cs typeface="Arial" panose="020B0604020202020204" pitchFamily="34" charset="0"/>
              </a:rPr>
              <a:t>Lesbian, gay, and bisexual </a:t>
            </a:r>
            <a:r>
              <a:rPr lang="en-US" dirty="0">
                <a:latin typeface="Arial" panose="020B0604020202020204" pitchFamily="34" charset="0"/>
                <a:cs typeface="Arial" panose="020B0604020202020204" pitchFamily="34" charset="0"/>
              </a:rPr>
              <a:t>youth</a:t>
            </a:r>
            <a:r>
              <a:rPr lang="en-US" sz="1800"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seriously contemplate suicide at almost </a:t>
            </a:r>
            <a:r>
              <a:rPr lang="en-US" sz="1800" b="1" dirty="0">
                <a:latin typeface="Arial" panose="020B0604020202020204" pitchFamily="34" charset="0"/>
                <a:cs typeface="Arial" panose="020B0604020202020204" pitchFamily="34" charset="0"/>
              </a:rPr>
              <a:t>three times </a:t>
            </a:r>
            <a:r>
              <a:rPr lang="en-US" dirty="0">
                <a:latin typeface="Arial" panose="020B0604020202020204" pitchFamily="34" charset="0"/>
                <a:cs typeface="Arial" panose="020B0604020202020204" pitchFamily="34" charset="0"/>
              </a:rPr>
              <a:t>the rate of heterosexual youth</a:t>
            </a:r>
            <a:endParaRPr lang="en-US" dirty="0"/>
          </a:p>
          <a:p>
            <a:endParaRPr lang="en-US" dirty="0"/>
          </a:p>
          <a:p>
            <a:r>
              <a:rPr lang="en-US" dirty="0"/>
              <a:t>Studies show that teen suicide attempts have been preceded by clear warning signs</a:t>
            </a:r>
            <a:endParaRPr lang="en-US" b="0" dirty="0"/>
          </a:p>
          <a:p>
            <a:pPr marL="171425" indent="-171425">
              <a:buFont typeface="Arial" panose="020B0604020202020204" pitchFamily="34" charset="0"/>
              <a:buChar char="•"/>
            </a:pPr>
            <a:endParaRPr lang="en-US" dirty="0"/>
          </a:p>
          <a:p>
            <a:r>
              <a:rPr lang="en-US" dirty="0"/>
              <a:t>Our goal is to be better at recognizing those warning signs, to be aware of the needs that a person at risk may have and to be better equipped to meet those needs.</a:t>
            </a:r>
          </a:p>
        </p:txBody>
      </p:sp>
      <p:sp>
        <p:nvSpPr>
          <p:cNvPr id="4" name="Slide Number Placeholder 3"/>
          <p:cNvSpPr>
            <a:spLocks noGrp="1"/>
          </p:cNvSpPr>
          <p:nvPr>
            <p:ph type="sldNum" sz="quarter" idx="10"/>
          </p:nvPr>
        </p:nvSpPr>
        <p:spPr/>
        <p:txBody>
          <a:bodyPr/>
          <a:lstStyle/>
          <a:p>
            <a:fld id="{8BED35FE-DADD-4208-9C0E-5754423E4AB5}" type="slidenum">
              <a:rPr lang="en-US" altLang="en-US" smtClean="0"/>
              <a:pPr/>
              <a:t>5</a:t>
            </a:fld>
            <a:endParaRPr lang="en-US" altLang="en-US"/>
          </a:p>
        </p:txBody>
      </p:sp>
    </p:spTree>
    <p:extLst>
      <p:ext uri="{BB962C8B-B14F-4D97-AF65-F5344CB8AC3E}">
        <p14:creationId xmlns:p14="http://schemas.microsoft.com/office/powerpoint/2010/main" val="2465287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the Georgia statistics:</a:t>
            </a:r>
          </a:p>
          <a:p>
            <a:pPr marL="171425" indent="-171425">
              <a:buFont typeface="Arial" panose="020B0604020202020204" pitchFamily="34" charset="0"/>
              <a:buChar char="•"/>
            </a:pPr>
            <a:r>
              <a:rPr lang="en-US" dirty="0"/>
              <a:t>The suicide rate in GA has increased 16.2% since 1999. </a:t>
            </a:r>
          </a:p>
          <a:p>
            <a:pPr marL="171425" indent="-171425">
              <a:buFont typeface="Arial" panose="020B0604020202020204" pitchFamily="34" charset="0"/>
              <a:buChar char="•"/>
            </a:pPr>
            <a:r>
              <a:rPr lang="en-US" dirty="0"/>
              <a:t>Over the last year, there was a total of 1,409 </a:t>
            </a:r>
            <a:r>
              <a:rPr lang="en-US" b="1" dirty="0"/>
              <a:t>reported</a:t>
            </a:r>
            <a:r>
              <a:rPr lang="en-US" dirty="0"/>
              <a:t> deaths by suicide. I emphasize the word “reported” because sometime in cases were there might’ve been suicide, the cause of death is actually unclear.</a:t>
            </a:r>
          </a:p>
          <a:p>
            <a:pPr marL="171425" indent="-171425" defTabSz="948507">
              <a:buFont typeface="Arial" panose="020B0604020202020204" pitchFamily="34" charset="0"/>
              <a:buChar char="•"/>
              <a:defRPr/>
            </a:pPr>
            <a:r>
              <a:rPr lang="en-US" dirty="0"/>
              <a:t>Suicide is the 2</a:t>
            </a:r>
            <a:r>
              <a:rPr lang="en-US" baseline="30000" dirty="0"/>
              <a:t>nd</a:t>
            </a:r>
            <a:r>
              <a:rPr lang="en-US" dirty="0"/>
              <a:t> leading cause of death for ages 25-34 and the 3</a:t>
            </a:r>
            <a:r>
              <a:rPr lang="en-US" baseline="30000" dirty="0"/>
              <a:t>rd</a:t>
            </a:r>
            <a:r>
              <a:rPr lang="en-US" dirty="0"/>
              <a:t> leading cause of death for ages 15-24. Last year’s statistics indicated that suicide was the 3</a:t>
            </a:r>
            <a:r>
              <a:rPr lang="en-US" baseline="30000" dirty="0"/>
              <a:t>rd</a:t>
            </a:r>
            <a:r>
              <a:rPr lang="en-US" dirty="0"/>
              <a:t> leading cause of death for ages </a:t>
            </a:r>
            <a:r>
              <a:rPr lang="en-US" b="1" dirty="0"/>
              <a:t>10</a:t>
            </a:r>
            <a:r>
              <a:rPr lang="en-US" dirty="0"/>
              <a:t>-24.</a:t>
            </a:r>
          </a:p>
          <a:p>
            <a:pPr marL="171425" indent="-171425">
              <a:buFont typeface="Arial" panose="020B0604020202020204" pitchFamily="34" charset="0"/>
              <a:buChar char="•"/>
            </a:pPr>
            <a:r>
              <a:rPr lang="en-US" dirty="0"/>
              <a:t>Also, in Georgia twice as many people die by suicide as by homicide and nearly as many people die by suicide as by motor vehicle accidents.</a:t>
            </a:r>
          </a:p>
          <a:p>
            <a:pPr marL="171425" indent="-171425">
              <a:buFont typeface="Arial" panose="020B0604020202020204" pitchFamily="34" charset="0"/>
              <a:buChar char="•"/>
            </a:pPr>
            <a:r>
              <a:rPr lang="en-US" dirty="0"/>
              <a:t>On average, one person dies by suicide every six hours in Georgia.</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D4EE3AD-584E-4774-B23F-E9D006D78DF0}" type="slidenum">
              <a:rPr lang="en-US" smtClean="0"/>
              <a:t>6</a:t>
            </a:fld>
            <a:endParaRPr lang="en-US"/>
          </a:p>
        </p:txBody>
      </p:sp>
    </p:spTree>
    <p:extLst>
      <p:ext uri="{BB962C8B-B14F-4D97-AF65-F5344CB8AC3E}">
        <p14:creationId xmlns:p14="http://schemas.microsoft.com/office/powerpoint/2010/main" val="3067469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Now, let’s take a closer look at Chatham County, the community we have launched the Prevent Suicide Today program in, and how it has been impacted by suicide:</a:t>
            </a:r>
          </a:p>
          <a:p>
            <a:pPr marL="171425" indent="-171425">
              <a:buFont typeface="Arial" panose="020B0604020202020204" pitchFamily="34" charset="0"/>
              <a:buChar char="•"/>
            </a:pPr>
            <a:r>
              <a:rPr lang="en-US" sz="1100" dirty="0">
                <a:latin typeface="+mn-lt"/>
              </a:rPr>
              <a:t>It is estimated, </a:t>
            </a:r>
            <a:r>
              <a:rPr lang="en-US" sz="1100" dirty="0" err="1">
                <a:latin typeface="+mn-lt"/>
              </a:rPr>
              <a:t>concervatively</a:t>
            </a:r>
            <a:r>
              <a:rPr lang="en-US" sz="1100" dirty="0">
                <a:latin typeface="+mn-lt"/>
              </a:rPr>
              <a:t>, that in 2016, almost twelve hundred people attempted suicide in Chatham County. </a:t>
            </a:r>
          </a:p>
          <a:p>
            <a:pPr marL="171425" indent="-171425">
              <a:buFont typeface="Arial" panose="020B0604020202020204" pitchFamily="34" charset="0"/>
              <a:buChar char="•"/>
            </a:pPr>
            <a:r>
              <a:rPr lang="en-US" sz="1100" dirty="0">
                <a:latin typeface="+mn-lt"/>
              </a:rPr>
              <a:t>Reportedly, 47 people died by suicide. This compares to 54 deaths through motor vehicle accidents and 52 deaths by homicide in Chatham County. </a:t>
            </a:r>
          </a:p>
          <a:p>
            <a:pPr marL="171425" indent="-171425">
              <a:buFont typeface="Arial" panose="020B0604020202020204" pitchFamily="34" charset="0"/>
              <a:buChar char="•"/>
            </a:pPr>
            <a:r>
              <a:rPr lang="en-US" sz="1100" dirty="0">
                <a:latin typeface="+mn-lt"/>
              </a:rPr>
              <a:t>Among those who lost t heir lives to suicide, there were twice as many males as females; 2 individuals were between ages 10 and 19.</a:t>
            </a:r>
          </a:p>
          <a:p>
            <a:endParaRPr lang="en-US" sz="1100" dirty="0">
              <a:latin typeface="+mn-lt"/>
            </a:endParaRPr>
          </a:p>
          <a:p>
            <a:r>
              <a:rPr lang="en-US" sz="1100" dirty="0">
                <a:latin typeface="+mn-lt"/>
              </a:rPr>
              <a:t>Each of those 47 individuals had family, friends, co-workers, and others who were impacted by their death. </a:t>
            </a:r>
          </a:p>
          <a:p>
            <a:endParaRPr lang="en-US" sz="1100" dirty="0">
              <a:latin typeface="+mn-lt"/>
            </a:endParaRPr>
          </a:p>
          <a:p>
            <a:r>
              <a:rPr lang="en-US" sz="1100" dirty="0">
                <a:latin typeface="+mn-lt"/>
              </a:rPr>
              <a:t>Suicide impacts us all as a community and these numbers, these people, these lives tell us that we, as a community, have a lot of work to do in suicide prevention. </a:t>
            </a:r>
          </a:p>
          <a:p>
            <a:endParaRPr lang="en-US" sz="1100" dirty="0">
              <a:latin typeface="+mn-lt"/>
            </a:endParaRPr>
          </a:p>
          <a:p>
            <a:pPr defTabSz="948507">
              <a:defRPr/>
            </a:pPr>
            <a:r>
              <a:rPr lang="en-US" sz="1100" dirty="0">
                <a:latin typeface="+mn-lt"/>
              </a:rPr>
              <a:t>So let’s take a moment and reflect on suicide’s impact in our own lives by thinking through the following questions:</a:t>
            </a:r>
          </a:p>
          <a:p>
            <a:pPr defTabSz="948507">
              <a:defRPr/>
            </a:pPr>
            <a:endParaRPr lang="en-US" sz="1100" dirty="0">
              <a:latin typeface="+mn-lt"/>
            </a:endParaRPr>
          </a:p>
          <a:p>
            <a:pPr marL="171425" indent="-171425" defTabSz="914266">
              <a:buFont typeface="Arial" panose="020B0604020202020204" pitchFamily="34" charset="0"/>
              <a:buChar char="•"/>
              <a:defRPr/>
            </a:pPr>
            <a:r>
              <a:rPr lang="en-US" altLang="en-US" sz="1100" dirty="0">
                <a:latin typeface="+mn-lt"/>
                <a:ea typeface="ＭＳ Ｐゴシック" pitchFamily="80" charset="-128"/>
              </a:rPr>
              <a:t>Do you know someone who died or might have died by suicide?</a:t>
            </a:r>
          </a:p>
          <a:p>
            <a:pPr marL="171425" indent="-171425" defTabSz="914266">
              <a:buFont typeface="Arial" panose="020B0604020202020204" pitchFamily="34" charset="0"/>
              <a:buChar char="•"/>
              <a:defRPr/>
            </a:pPr>
            <a:r>
              <a:rPr lang="en-US" altLang="en-US" sz="1100" dirty="0">
                <a:latin typeface="+mn-lt"/>
                <a:ea typeface="ＭＳ Ｐゴシック" pitchFamily="80" charset="-128"/>
              </a:rPr>
              <a:t>Do you know someone who injured themselves with suicide in mind?</a:t>
            </a:r>
          </a:p>
          <a:p>
            <a:pPr marL="171425" indent="-171425" defTabSz="914266">
              <a:buFont typeface="Arial" panose="020B0604020202020204" pitchFamily="34" charset="0"/>
              <a:buChar char="•"/>
              <a:defRPr/>
            </a:pPr>
            <a:r>
              <a:rPr lang="en-US" altLang="en-US" sz="1100" dirty="0">
                <a:latin typeface="+mn-lt"/>
                <a:ea typeface="ＭＳ Ｐゴシック" pitchFamily="80" charset="-128"/>
              </a:rPr>
              <a:t>Do you know someone who has/had (or whom you now suspect has/had) thoughts of suicide?</a:t>
            </a:r>
          </a:p>
          <a:p>
            <a:pPr marL="171425" indent="-171425" defTabSz="914266">
              <a:buFont typeface="Arial" panose="020B0604020202020204" pitchFamily="34" charset="0"/>
              <a:buChar char="•"/>
              <a:defRPr/>
            </a:pPr>
            <a:r>
              <a:rPr lang="en-US" altLang="en-US" sz="1100" dirty="0">
                <a:latin typeface="+mn-lt"/>
                <a:ea typeface="ＭＳ Ｐゴシック" pitchFamily="80" charset="-128"/>
              </a:rPr>
              <a:t>Do you know someone, including you, who is or has been personally impacted by suicide?</a:t>
            </a:r>
            <a:endParaRPr lang="en-US" sz="1100" dirty="0">
              <a:latin typeface="+mn-lt"/>
            </a:endParaRPr>
          </a:p>
          <a:p>
            <a:endParaRPr lang="en-US" sz="1100" dirty="0">
              <a:latin typeface="+mn-lt"/>
            </a:endParaRPr>
          </a:p>
          <a:p>
            <a:pPr defTabSz="914266">
              <a:defRPr/>
            </a:pPr>
            <a:r>
              <a:rPr lang="en-US" sz="1100" dirty="0">
                <a:latin typeface="+mn-lt"/>
              </a:rPr>
              <a:t>In our Prevent Suicide Today work in the community, we see that for many people the answer to  these questions is often a “yes”. It may be for you as well. </a:t>
            </a:r>
          </a:p>
          <a:p>
            <a:pPr defTabSz="914266">
              <a:defRPr/>
            </a:pPr>
            <a:endParaRPr lang="en-US" sz="1100" dirty="0">
              <a:latin typeface="+mn-lt"/>
            </a:endParaRPr>
          </a:p>
          <a:p>
            <a:endParaRPr lang="en-US" sz="1100" dirty="0">
              <a:latin typeface="+mn-lt"/>
            </a:endParaRPr>
          </a:p>
          <a:p>
            <a:endParaRPr lang="en-US" sz="1100" dirty="0">
              <a:latin typeface="+mn-lt"/>
            </a:endParaRPr>
          </a:p>
          <a:p>
            <a:endParaRPr lang="en-US" sz="1100" dirty="0">
              <a:latin typeface="+mn-lt"/>
            </a:endParaRPr>
          </a:p>
          <a:p>
            <a:r>
              <a:rPr lang="en-US" sz="1100" i="1" dirty="0">
                <a:latin typeface="+mn-lt"/>
              </a:rPr>
              <a:t>Source: Georgia OASIS Data, Suicide 2016</a:t>
            </a:r>
          </a:p>
          <a:p>
            <a:endParaRPr lang="en-US" sz="1100" dirty="0">
              <a:latin typeface="+mn-lt"/>
            </a:endParaRPr>
          </a:p>
          <a:p>
            <a:endParaRPr lang="en-US" sz="1100" dirty="0">
              <a:latin typeface="+mn-lt"/>
            </a:endParaRPr>
          </a:p>
          <a:p>
            <a:endParaRPr lang="en-US" sz="1100" dirty="0">
              <a:latin typeface="+mn-lt"/>
            </a:endParaRPr>
          </a:p>
        </p:txBody>
      </p:sp>
      <p:sp>
        <p:nvSpPr>
          <p:cNvPr id="4" name="Slide Number Placeholder 3"/>
          <p:cNvSpPr>
            <a:spLocks noGrp="1"/>
          </p:cNvSpPr>
          <p:nvPr>
            <p:ph type="sldNum" sz="quarter" idx="10"/>
          </p:nvPr>
        </p:nvSpPr>
        <p:spPr/>
        <p:txBody>
          <a:bodyPr/>
          <a:lstStyle/>
          <a:p>
            <a:fld id="{BD4EE3AD-584E-4774-B23F-E9D006D78DF0}" type="slidenum">
              <a:rPr lang="en-US" smtClean="0"/>
              <a:t>7</a:t>
            </a:fld>
            <a:endParaRPr lang="en-US"/>
          </a:p>
        </p:txBody>
      </p:sp>
    </p:spTree>
    <p:extLst>
      <p:ext uri="{BB962C8B-B14F-4D97-AF65-F5344CB8AC3E}">
        <p14:creationId xmlns:p14="http://schemas.microsoft.com/office/powerpoint/2010/main" val="3425169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mn-lt"/>
                <a:ea typeface="ＭＳ Ｐゴシック" pitchFamily="80" charset="-128"/>
              </a:rPr>
              <a:t>So yes, every single suicidal act has a lasting impact on those left behind. It is very likely that over our lifetime all of us will be touched by suicide, in one way or another.</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Just think of an impact of suicide that many people feel when the news report deaths by suicide of someone famous.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Now, what does that say about suicide? One of the things it says is that suicide can affect people from all walks of life and it could happen to any of us. </a:t>
            </a:r>
          </a:p>
          <a:p>
            <a:pPr eaLnBrk="1" hangingPunct="1"/>
            <a:endParaRPr lang="en-US" altLang="en-US" sz="1100" dirty="0">
              <a:latin typeface="+mn-lt"/>
              <a:ea typeface="ＭＳ Ｐゴシック" pitchFamily="80" charset="-128"/>
            </a:endParaRPr>
          </a:p>
          <a:p>
            <a:pPr defTabSz="983886" eaLnBrk="1" hangingPunct="1">
              <a:defRPr/>
            </a:pPr>
            <a:r>
              <a:rPr lang="en-US" altLang="en-US" sz="1100" dirty="0">
                <a:latin typeface="+mn-lt"/>
                <a:ea typeface="ＭＳ Ｐゴシック" pitchFamily="80" charset="-128"/>
              </a:rPr>
              <a:t>Acknowledging this helps us better understand the value of speaking openly about suicide. When we recognize the potential for suicide in everyone—in our coworkers, classmates, friends, family members, even ourselves—then we are more likely to do something to help </a:t>
            </a:r>
            <a:r>
              <a:rPr lang="en-US" altLang="en-US" sz="1100" b="1" dirty="0">
                <a:latin typeface="+mn-lt"/>
                <a:ea typeface="ＭＳ Ｐゴシック" pitchFamily="80" charset="-128"/>
              </a:rPr>
              <a:t>prevent</a:t>
            </a:r>
            <a:r>
              <a:rPr lang="en-US" altLang="en-US" sz="1100" dirty="0">
                <a:latin typeface="+mn-lt"/>
                <a:ea typeface="ＭＳ Ｐゴシック" pitchFamily="80" charset="-128"/>
              </a:rPr>
              <a:t> it.</a:t>
            </a:r>
          </a:p>
          <a:p>
            <a:pPr defTabSz="983886" eaLnBrk="1" hangingPunct="1">
              <a:defRPr/>
            </a:pPr>
            <a:endParaRPr lang="en-US" altLang="en-US" sz="1100" dirty="0">
              <a:latin typeface="+mn-lt"/>
              <a:ea typeface="ＭＳ Ｐゴシック" pitchFamily="80" charset="-128"/>
            </a:endParaRPr>
          </a:p>
          <a:p>
            <a:pPr defTabSz="983886" eaLnBrk="1" hangingPunct="1">
              <a:defRPr/>
            </a:pPr>
            <a:r>
              <a:rPr lang="en-US" altLang="en-US" sz="1100" dirty="0">
                <a:latin typeface="+mn-lt"/>
                <a:ea typeface="ＭＳ Ｐゴシック" pitchFamily="80" charset="-128"/>
              </a:rPr>
              <a:t>Additionally, </a:t>
            </a:r>
            <a:r>
              <a:rPr lang="en-US" dirty="0"/>
              <a:t>it is important that we share stories of individuals who have experienced crisis and gotten through it. This may include even our own stories. Telling these stories of how hope and help happen every day can save lives and they must be shared. </a:t>
            </a:r>
            <a:r>
              <a:rPr lang="en-US" dirty="0">
                <a:hlinkClick r:id="rId3"/>
              </a:rPr>
              <a:t>For every one person that dies by suicide, 280 people think seriously about suicide but do not die</a:t>
            </a:r>
            <a:r>
              <a:rPr lang="en-US" dirty="0"/>
              <a:t>. The majority of these individuals go on to live out their lives.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Later in the session we will provide you with more information on how </a:t>
            </a:r>
            <a:r>
              <a:rPr lang="en-US" altLang="en-US" sz="1100" b="1" dirty="0">
                <a:latin typeface="+mn-lt"/>
                <a:ea typeface="ＭＳ Ｐゴシック" pitchFamily="80" charset="-128"/>
              </a:rPr>
              <a:t>you</a:t>
            </a:r>
            <a:r>
              <a:rPr lang="en-US" altLang="en-US" sz="1100" dirty="0">
                <a:latin typeface="+mn-lt"/>
                <a:ea typeface="ＭＳ Ｐゴシック" pitchFamily="80" charset="-128"/>
              </a:rPr>
              <a:t> can help prevent suicide in your community. </a:t>
            </a:r>
          </a:p>
          <a:p>
            <a:endParaRPr lang="en-US" sz="1100" dirty="0">
              <a:latin typeface="+mn-lt"/>
            </a:endParaRPr>
          </a:p>
          <a:p>
            <a:r>
              <a:rPr lang="en-US" sz="1100" dirty="0">
                <a:latin typeface="+mn-lt"/>
              </a:rPr>
              <a:t>Stat from SAMHSA 2015 National Survey on Drug Use and Health https://www.samhsa.gov/data/sites/default/files/NSDUH-DetTabs-2015/NSDUH-DetTabs-2015/NSDUH-DetTabs-2015.pdf</a:t>
            </a:r>
          </a:p>
          <a:p>
            <a:endParaRPr lang="en-US" sz="1100" dirty="0">
              <a:latin typeface="+mn-lt"/>
            </a:endParaRPr>
          </a:p>
        </p:txBody>
      </p:sp>
      <p:sp>
        <p:nvSpPr>
          <p:cNvPr id="4" name="Slide Number Placeholder 3"/>
          <p:cNvSpPr>
            <a:spLocks noGrp="1"/>
          </p:cNvSpPr>
          <p:nvPr>
            <p:ph type="sldNum" sz="quarter" idx="10"/>
          </p:nvPr>
        </p:nvSpPr>
        <p:spPr/>
        <p:txBody>
          <a:bodyPr/>
          <a:lstStyle/>
          <a:p>
            <a:pPr defTabSz="983886">
              <a:defRPr/>
            </a:pPr>
            <a:fld id="{BD4EE3AD-584E-4774-B23F-E9D006D78DF0}" type="slidenum">
              <a:rPr lang="en-US">
                <a:solidFill>
                  <a:srgbClr val="000000"/>
                </a:solidFill>
              </a:rPr>
              <a:pPr defTabSz="983886">
                <a:defRPr/>
              </a:pPr>
              <a:t>8</a:t>
            </a:fld>
            <a:endParaRPr lang="en-US">
              <a:solidFill>
                <a:srgbClr val="000000"/>
              </a:solidFill>
            </a:endParaRPr>
          </a:p>
        </p:txBody>
      </p:sp>
    </p:spTree>
    <p:extLst>
      <p:ext uri="{BB962C8B-B14F-4D97-AF65-F5344CB8AC3E}">
        <p14:creationId xmlns:p14="http://schemas.microsoft.com/office/powerpoint/2010/main" val="89040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with a demystification of suicide and discuss some false ideas associated with those at risk of suicide.</a:t>
            </a:r>
          </a:p>
          <a:p>
            <a:endParaRPr lang="en-US" dirty="0"/>
          </a:p>
          <a:p>
            <a:pPr defTabSz="948507">
              <a:defRPr/>
            </a:pPr>
            <a:r>
              <a:rPr lang="en-US" dirty="0"/>
              <a:t>While there are many myths about suicide, we would like to highlight five of the most common misconceptions: </a:t>
            </a:r>
          </a:p>
          <a:p>
            <a:pPr defTabSz="948507">
              <a:defRPr/>
            </a:pPr>
            <a:endParaRPr lang="en-US" b="1" i="1" dirty="0">
              <a:latin typeface="Arial" panose="020B0604020202020204" pitchFamily="34" charset="0"/>
              <a:cs typeface="Arial" panose="020B0604020202020204" pitchFamily="34" charset="0"/>
            </a:endParaRPr>
          </a:p>
          <a:p>
            <a:pPr defTabSz="948507">
              <a:defRPr/>
            </a:pPr>
            <a:r>
              <a:rPr lang="en-US" b="1" i="1" dirty="0">
                <a:latin typeface="Arial" panose="020B0604020202020204" pitchFamily="34" charset="0"/>
                <a:cs typeface="Arial" panose="020B0604020202020204" pitchFamily="34" charset="0"/>
              </a:rPr>
              <a:t>#1 People who talk about suicide won’t really do it.</a:t>
            </a:r>
          </a:p>
          <a:p>
            <a:pPr defTabSz="948507">
              <a:defRPr/>
            </a:pPr>
            <a:r>
              <a:rPr lang="en-US" dirty="0">
                <a:latin typeface="Arial" panose="020B0604020202020204" pitchFamily="34" charset="0"/>
                <a:cs typeface="Arial" panose="020B0604020202020204" pitchFamily="34" charset="0"/>
              </a:rPr>
              <a:t>This is false.</a:t>
            </a:r>
          </a:p>
          <a:p>
            <a:pPr defTabSz="948507">
              <a:defRPr/>
            </a:pPr>
            <a:r>
              <a:rPr lang="en-US" dirty="0">
                <a:latin typeface="Arial" panose="020B0604020202020204" pitchFamily="34" charset="0"/>
                <a:cs typeface="Arial" panose="020B0604020202020204" pitchFamily="34" charset="0"/>
              </a:rPr>
              <a:t>According to research, as many as 75% of people who attempt suicide do or say something to indicate their state of mind and intentions before they act. </a:t>
            </a:r>
          </a:p>
          <a:p>
            <a:pPr defTabSz="948507">
              <a:defRPr/>
            </a:pPr>
            <a:r>
              <a:rPr lang="en-US" dirty="0">
                <a:latin typeface="Arial" panose="020B0604020202020204" pitchFamily="34" charset="0"/>
                <a:cs typeface="Arial" panose="020B0604020202020204" pitchFamily="34" charset="0"/>
              </a:rPr>
              <a:t>Talking about suicide may be a plea for help.</a:t>
            </a:r>
            <a:br>
              <a:rPr lang="en-US" dirty="0">
                <a:latin typeface="Arial" panose="020B0604020202020204" pitchFamily="34" charset="0"/>
                <a:cs typeface="Arial" panose="020B0604020202020204" pitchFamily="34" charset="0"/>
              </a:rPr>
            </a:br>
            <a:endParaRPr lang="en-US" i="1" dirty="0">
              <a:latin typeface="Arial" panose="020B0604020202020204" pitchFamily="34" charset="0"/>
              <a:cs typeface="Arial" panose="020B0604020202020204" pitchFamily="34" charset="0"/>
            </a:endParaRPr>
          </a:p>
          <a:p>
            <a:pPr defTabSz="948507">
              <a:defRPr/>
            </a:pPr>
            <a:endParaRPr lang="en-US" i="1" dirty="0">
              <a:latin typeface="Arial" panose="020B0604020202020204" pitchFamily="34" charset="0"/>
              <a:cs typeface="Arial" panose="020B0604020202020204" pitchFamily="34" charset="0"/>
            </a:endParaRPr>
          </a:p>
          <a:p>
            <a:endParaRPr lang="en-US" dirty="0"/>
          </a:p>
          <a:p>
            <a:endParaRPr lang="en-US" baseline="0" dirty="0"/>
          </a:p>
        </p:txBody>
      </p:sp>
      <p:sp>
        <p:nvSpPr>
          <p:cNvPr id="4" name="Slide Number Placeholder 3"/>
          <p:cNvSpPr>
            <a:spLocks noGrp="1"/>
          </p:cNvSpPr>
          <p:nvPr>
            <p:ph type="sldNum" sz="quarter" idx="10"/>
          </p:nvPr>
        </p:nvSpPr>
        <p:spPr/>
        <p:txBody>
          <a:bodyPr/>
          <a:lstStyle/>
          <a:p>
            <a:fld id="{BD4EE3AD-584E-4774-B23F-E9D006D78DF0}" type="slidenum">
              <a:rPr lang="en-US" smtClean="0"/>
              <a:t>9</a:t>
            </a:fld>
            <a:endParaRPr lang="en-US"/>
          </a:p>
        </p:txBody>
      </p:sp>
    </p:spTree>
    <p:extLst>
      <p:ext uri="{BB962C8B-B14F-4D97-AF65-F5344CB8AC3E}">
        <p14:creationId xmlns:p14="http://schemas.microsoft.com/office/powerpoint/2010/main" val="3192277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41616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6167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83300" y="828675"/>
            <a:ext cx="1917700" cy="57991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0200" y="828675"/>
            <a:ext cx="5600700" cy="57991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6235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EBC0AF-40BF-4F9D-8A95-1B17BEE0E8C5}"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66C74-E620-4586-AABF-A87C5920DE13}" type="slidenum">
              <a:rPr lang="en-US" smtClean="0"/>
              <a:t>‹#›</a:t>
            </a:fld>
            <a:endParaRPr lang="en-US"/>
          </a:p>
        </p:txBody>
      </p:sp>
    </p:spTree>
    <p:extLst>
      <p:ext uri="{BB962C8B-B14F-4D97-AF65-F5344CB8AC3E}">
        <p14:creationId xmlns:p14="http://schemas.microsoft.com/office/powerpoint/2010/main" val="172046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EBC0AF-40BF-4F9D-8A95-1B17BEE0E8C5}"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66C74-E620-4586-AABF-A87C5920DE13}" type="slidenum">
              <a:rPr lang="en-US" smtClean="0"/>
              <a:t>‹#›</a:t>
            </a:fld>
            <a:endParaRPr lang="en-US"/>
          </a:p>
        </p:txBody>
      </p:sp>
    </p:spTree>
    <p:extLst>
      <p:ext uri="{BB962C8B-B14F-4D97-AF65-F5344CB8AC3E}">
        <p14:creationId xmlns:p14="http://schemas.microsoft.com/office/powerpoint/2010/main" val="1925877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EBC0AF-40BF-4F9D-8A95-1B17BEE0E8C5}"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66C74-E620-4586-AABF-A87C5920DE13}" type="slidenum">
              <a:rPr lang="en-US" smtClean="0"/>
              <a:t>‹#›</a:t>
            </a:fld>
            <a:endParaRPr lang="en-US"/>
          </a:p>
        </p:txBody>
      </p:sp>
    </p:spTree>
    <p:extLst>
      <p:ext uri="{BB962C8B-B14F-4D97-AF65-F5344CB8AC3E}">
        <p14:creationId xmlns:p14="http://schemas.microsoft.com/office/powerpoint/2010/main" val="1174489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EBC0AF-40BF-4F9D-8A95-1B17BEE0E8C5}" type="datetimeFigureOut">
              <a:rPr lang="en-US" smtClean="0"/>
              <a:t>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A66C74-E620-4586-AABF-A87C5920DE13}" type="slidenum">
              <a:rPr lang="en-US" smtClean="0"/>
              <a:t>‹#›</a:t>
            </a:fld>
            <a:endParaRPr lang="en-US"/>
          </a:p>
        </p:txBody>
      </p:sp>
    </p:spTree>
    <p:extLst>
      <p:ext uri="{BB962C8B-B14F-4D97-AF65-F5344CB8AC3E}">
        <p14:creationId xmlns:p14="http://schemas.microsoft.com/office/powerpoint/2010/main" val="1208755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EBC0AF-40BF-4F9D-8A95-1B17BEE0E8C5}" type="datetimeFigureOut">
              <a:rPr lang="en-US" smtClean="0"/>
              <a:t>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A66C74-E620-4586-AABF-A87C5920DE13}" type="slidenum">
              <a:rPr lang="en-US" smtClean="0"/>
              <a:t>‹#›</a:t>
            </a:fld>
            <a:endParaRPr lang="en-US"/>
          </a:p>
        </p:txBody>
      </p:sp>
    </p:spTree>
    <p:extLst>
      <p:ext uri="{BB962C8B-B14F-4D97-AF65-F5344CB8AC3E}">
        <p14:creationId xmlns:p14="http://schemas.microsoft.com/office/powerpoint/2010/main" val="305841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EBC0AF-40BF-4F9D-8A95-1B17BEE0E8C5}" type="datetimeFigureOut">
              <a:rPr lang="en-US" smtClean="0"/>
              <a:t>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A66C74-E620-4586-AABF-A87C5920DE13}" type="slidenum">
              <a:rPr lang="en-US" smtClean="0"/>
              <a:t>‹#›</a:t>
            </a:fld>
            <a:endParaRPr lang="en-US"/>
          </a:p>
        </p:txBody>
      </p:sp>
    </p:spTree>
    <p:extLst>
      <p:ext uri="{BB962C8B-B14F-4D97-AF65-F5344CB8AC3E}">
        <p14:creationId xmlns:p14="http://schemas.microsoft.com/office/powerpoint/2010/main" val="3254937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EBC0AF-40BF-4F9D-8A95-1B17BEE0E8C5}" type="datetimeFigureOut">
              <a:rPr lang="en-US" smtClean="0"/>
              <a:t>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A66C74-E620-4586-AABF-A87C5920DE13}" type="slidenum">
              <a:rPr lang="en-US" smtClean="0"/>
              <a:t>‹#›</a:t>
            </a:fld>
            <a:endParaRPr lang="en-US"/>
          </a:p>
        </p:txBody>
      </p:sp>
    </p:spTree>
    <p:extLst>
      <p:ext uri="{BB962C8B-B14F-4D97-AF65-F5344CB8AC3E}">
        <p14:creationId xmlns:p14="http://schemas.microsoft.com/office/powerpoint/2010/main" val="3498193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BEBC0AF-40BF-4F9D-8A95-1B17BEE0E8C5}" type="datetimeFigureOut">
              <a:rPr lang="en-US" smtClean="0"/>
              <a:t>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A66C74-E620-4586-AABF-A87C5920DE13}" type="slidenum">
              <a:rPr lang="en-US" smtClean="0"/>
              <a:t>‹#›</a:t>
            </a:fld>
            <a:endParaRPr lang="en-US"/>
          </a:p>
        </p:txBody>
      </p:sp>
    </p:spTree>
    <p:extLst>
      <p:ext uri="{BB962C8B-B14F-4D97-AF65-F5344CB8AC3E}">
        <p14:creationId xmlns:p14="http://schemas.microsoft.com/office/powerpoint/2010/main" val="2436173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235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BEBC0AF-40BF-4F9D-8A95-1B17BEE0E8C5}" type="datetimeFigureOut">
              <a:rPr lang="en-US" smtClean="0"/>
              <a:t>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A66C74-E620-4586-AABF-A87C5920DE13}" type="slidenum">
              <a:rPr lang="en-US" smtClean="0"/>
              <a:t>‹#›</a:t>
            </a:fld>
            <a:endParaRPr lang="en-US"/>
          </a:p>
        </p:txBody>
      </p:sp>
    </p:spTree>
    <p:extLst>
      <p:ext uri="{BB962C8B-B14F-4D97-AF65-F5344CB8AC3E}">
        <p14:creationId xmlns:p14="http://schemas.microsoft.com/office/powerpoint/2010/main" val="3670010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EBC0AF-40BF-4F9D-8A95-1B17BEE0E8C5}"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66C74-E620-4586-AABF-A87C5920DE13}" type="slidenum">
              <a:rPr lang="en-US" smtClean="0"/>
              <a:t>‹#›</a:t>
            </a:fld>
            <a:endParaRPr lang="en-US"/>
          </a:p>
        </p:txBody>
      </p:sp>
    </p:spTree>
    <p:extLst>
      <p:ext uri="{BB962C8B-B14F-4D97-AF65-F5344CB8AC3E}">
        <p14:creationId xmlns:p14="http://schemas.microsoft.com/office/powerpoint/2010/main" val="895660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EBC0AF-40BF-4F9D-8A95-1B17BEE0E8C5}"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66C74-E620-4586-AABF-A87C5920DE13}" type="slidenum">
              <a:rPr lang="en-US" smtClean="0"/>
              <a:t>‹#›</a:t>
            </a:fld>
            <a:endParaRPr lang="en-US"/>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75872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EBC0AF-40BF-4F9D-8A95-1B17BEE0E8C5}"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66C74-E620-4586-AABF-A87C5920DE13}" type="slidenum">
              <a:rPr lang="en-US" smtClean="0"/>
              <a:t>‹#›</a:t>
            </a:fld>
            <a:endParaRPr lang="en-US"/>
          </a:p>
        </p:txBody>
      </p:sp>
    </p:spTree>
    <p:extLst>
      <p:ext uri="{BB962C8B-B14F-4D97-AF65-F5344CB8AC3E}">
        <p14:creationId xmlns:p14="http://schemas.microsoft.com/office/powerpoint/2010/main" val="304286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EBC0AF-40BF-4F9D-8A95-1B17BEE0E8C5}"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66C74-E620-4586-AABF-A87C5920DE13}" type="slidenum">
              <a:rPr lang="en-US" smtClean="0"/>
              <a:t>‹#›</a:t>
            </a:fld>
            <a:endParaRPr lang="en-US"/>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12451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EBC0AF-40BF-4F9D-8A95-1B17BEE0E8C5}"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66C74-E620-4586-AABF-A87C5920DE13}" type="slidenum">
              <a:rPr lang="en-US" smtClean="0"/>
              <a:t>‹#›</a:t>
            </a:fld>
            <a:endParaRPr lang="en-US"/>
          </a:p>
        </p:txBody>
      </p:sp>
    </p:spTree>
    <p:extLst>
      <p:ext uri="{BB962C8B-B14F-4D97-AF65-F5344CB8AC3E}">
        <p14:creationId xmlns:p14="http://schemas.microsoft.com/office/powerpoint/2010/main" val="3611809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EBC0AF-40BF-4F9D-8A95-1B17BEE0E8C5}"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66C74-E620-4586-AABF-A87C5920DE13}" type="slidenum">
              <a:rPr lang="en-US" smtClean="0"/>
              <a:t>‹#›</a:t>
            </a:fld>
            <a:endParaRPr lang="en-US"/>
          </a:p>
        </p:txBody>
      </p:sp>
    </p:spTree>
    <p:extLst>
      <p:ext uri="{BB962C8B-B14F-4D97-AF65-F5344CB8AC3E}">
        <p14:creationId xmlns:p14="http://schemas.microsoft.com/office/powerpoint/2010/main" val="35693146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EBC0AF-40BF-4F9D-8A95-1B17BEE0E8C5}" type="datetimeFigureOut">
              <a:rPr lang="en-US" smtClean="0"/>
              <a:t>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66C74-E620-4586-AABF-A87C5920DE13}" type="slidenum">
              <a:rPr lang="en-US" smtClean="0"/>
              <a:t>‹#›</a:t>
            </a:fld>
            <a:endParaRPr lang="en-US"/>
          </a:p>
        </p:txBody>
      </p:sp>
    </p:spTree>
    <p:extLst>
      <p:ext uri="{BB962C8B-B14F-4D97-AF65-F5344CB8AC3E}">
        <p14:creationId xmlns:p14="http://schemas.microsoft.com/office/powerpoint/2010/main" val="3231450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24393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828675"/>
            <a:ext cx="3352800" cy="4441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28675"/>
            <a:ext cx="3352800" cy="4441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049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418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8589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491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93227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0236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8" descr="SlideBackground_Blue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5588"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 name="Rectangle 55"/>
          <p:cNvSpPr>
            <a:spLocks noChangeArrowheads="1"/>
          </p:cNvSpPr>
          <p:nvPr userDrawn="1"/>
        </p:nvSpPr>
        <p:spPr bwMode="auto">
          <a:xfrm>
            <a:off x="0" y="6607175"/>
            <a:ext cx="9144000" cy="249238"/>
          </a:xfrm>
          <a:prstGeom prst="rect">
            <a:avLst/>
          </a:prstGeom>
          <a:gradFill rotWithShape="0">
            <a:gsLst>
              <a:gs pos="0">
                <a:schemeClr val="tx1"/>
              </a:gs>
              <a:gs pos="100000">
                <a:schemeClr val="bg2"/>
              </a:gs>
            </a:gsLst>
            <a:lin ang="5400000" scaled="1"/>
          </a:gradFill>
          <a:ln w="9525">
            <a:noFill/>
            <a:miter lim="800000"/>
            <a:headEnd/>
            <a:tailEnd/>
          </a:ln>
        </p:spPr>
        <p:txBody>
          <a:bodyPr wrap="none" anchor="ct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lgn="ctr">
              <a:spcBef>
                <a:spcPct val="0"/>
              </a:spcBef>
            </a:pPr>
            <a:endParaRPr lang="en-US" altLang="en-US">
              <a:latin typeface="Arial" charset="0"/>
            </a:endParaRPr>
          </a:p>
        </p:txBody>
      </p:sp>
      <p:sp>
        <p:nvSpPr>
          <p:cNvPr id="1080" name="Rectangle 56"/>
          <p:cNvSpPr>
            <a:spLocks noChangeArrowheads="1"/>
          </p:cNvSpPr>
          <p:nvPr userDrawn="1"/>
        </p:nvSpPr>
        <p:spPr bwMode="auto">
          <a:xfrm>
            <a:off x="0" y="6159500"/>
            <a:ext cx="9144000" cy="214313"/>
          </a:xfrm>
          <a:prstGeom prst="rect">
            <a:avLst/>
          </a:prstGeom>
          <a:gradFill rotWithShape="0">
            <a:gsLst>
              <a:gs pos="0">
                <a:srgbClr val="EBF2F2"/>
              </a:gs>
              <a:gs pos="100000">
                <a:schemeClr val="bg1"/>
              </a:gs>
            </a:gsLst>
            <a:lin ang="5400000" scaled="1"/>
          </a:gradFill>
          <a:ln w="9525">
            <a:noFill/>
            <a:miter lim="800000"/>
            <a:headEnd/>
            <a:tailEnd/>
          </a:ln>
        </p:spPr>
        <p:txBody>
          <a:bodyPr wrap="none" anchor="ct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lgn="ctr">
              <a:spcBef>
                <a:spcPct val="0"/>
              </a:spcBef>
            </a:pPr>
            <a:endParaRPr lang="en-US" altLang="en-US">
              <a:latin typeface="Arial" charset="0"/>
            </a:endParaRPr>
          </a:p>
        </p:txBody>
      </p:sp>
      <p:sp>
        <p:nvSpPr>
          <p:cNvPr id="1081" name="Rectangle 57"/>
          <p:cNvSpPr>
            <a:spLocks noChangeArrowheads="1"/>
          </p:cNvSpPr>
          <p:nvPr userDrawn="1"/>
        </p:nvSpPr>
        <p:spPr bwMode="auto">
          <a:xfrm>
            <a:off x="0" y="6099175"/>
            <a:ext cx="9144000" cy="77788"/>
          </a:xfrm>
          <a:prstGeom prst="rect">
            <a:avLst/>
          </a:prstGeom>
          <a:gradFill rotWithShape="0">
            <a:gsLst>
              <a:gs pos="0">
                <a:srgbClr val="EBF2F2"/>
              </a:gs>
              <a:gs pos="50000">
                <a:schemeClr val="bg1"/>
              </a:gs>
              <a:gs pos="100000">
                <a:srgbClr val="EBF2F2"/>
              </a:gs>
            </a:gsLst>
            <a:lin ang="5400000" scaled="1"/>
          </a:gradFill>
          <a:ln>
            <a:noFill/>
          </a:ln>
          <a:effectLst>
            <a:outerShdw blurRad="88900" dist="50800" dir="16200000" algn="ctr" rotWithShape="0">
              <a:srgbClr val="808080">
                <a:alpha val="10001"/>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endParaRPr lang="en-US" altLang="en-US" sz="1800"/>
          </a:p>
        </p:txBody>
      </p:sp>
      <p:sp>
        <p:nvSpPr>
          <p:cNvPr id="1082" name="Rectangle 58"/>
          <p:cNvSpPr>
            <a:spLocks noChangeArrowheads="1"/>
          </p:cNvSpPr>
          <p:nvPr userDrawn="1"/>
        </p:nvSpPr>
        <p:spPr bwMode="auto">
          <a:xfrm>
            <a:off x="0" y="6519863"/>
            <a:ext cx="9144000" cy="171450"/>
          </a:xfrm>
          <a:prstGeom prst="rect">
            <a:avLst/>
          </a:prstGeom>
          <a:gradFill rotWithShape="0">
            <a:gsLst>
              <a:gs pos="0">
                <a:schemeClr val="bg1"/>
              </a:gs>
              <a:gs pos="100000">
                <a:srgbClr val="D7DEDE"/>
              </a:gs>
            </a:gsLst>
            <a:lin ang="5400000" scaled="1"/>
          </a:gradFill>
          <a:ln w="9525">
            <a:noFill/>
            <a:miter lim="800000"/>
            <a:headEnd/>
            <a:tailEnd/>
          </a:ln>
        </p:spPr>
        <p:txBody>
          <a:bodyPr wrap="none" anchor="ct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lgn="ctr">
              <a:spcBef>
                <a:spcPct val="0"/>
              </a:spcBef>
            </a:pPr>
            <a:endParaRPr lang="en-US" altLang="en-US">
              <a:latin typeface="Arial" charset="0"/>
            </a:endParaRPr>
          </a:p>
        </p:txBody>
      </p:sp>
      <p:sp>
        <p:nvSpPr>
          <p:cNvPr id="1083" name="Text Box 59"/>
          <p:cNvSpPr txBox="1">
            <a:spLocks noChangeArrowheads="1"/>
          </p:cNvSpPr>
          <p:nvPr userDrawn="1"/>
        </p:nvSpPr>
        <p:spPr bwMode="auto">
          <a:xfrm>
            <a:off x="2852738" y="6689725"/>
            <a:ext cx="3438525" cy="184150"/>
          </a:xfrm>
          <a:prstGeom prst="rect">
            <a:avLst/>
          </a:prstGeom>
          <a:noFill/>
          <a:ln w="9525">
            <a:noFill/>
            <a:miter lim="800000"/>
            <a:headEnd/>
            <a:tailEnd/>
          </a:ln>
          <a:effectLst/>
        </p:spPr>
        <p:txBody>
          <a:bodyPr>
            <a:spAutoFit/>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lgn="ctr"/>
            <a:r>
              <a:rPr lang="en-US" altLang="en-US" sz="600">
                <a:solidFill>
                  <a:srgbClr val="242526"/>
                </a:solidFill>
              </a:rPr>
              <a:t>© 2009 LivingWorks Education    www.livingworks.net</a:t>
            </a:r>
          </a:p>
        </p:txBody>
      </p:sp>
      <p:sp>
        <p:nvSpPr>
          <p:cNvPr id="1032" name="Rectangle 60"/>
          <p:cNvSpPr>
            <a:spLocks noGrp="1" noChangeArrowheads="1"/>
          </p:cNvSpPr>
          <p:nvPr>
            <p:ph type="title"/>
          </p:nvPr>
        </p:nvSpPr>
        <p:spPr bwMode="auto">
          <a:xfrm>
            <a:off x="330200" y="6170613"/>
            <a:ext cx="6402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3" name="Rectangle 3"/>
          <p:cNvSpPr>
            <a:spLocks noGrp="1" noChangeArrowheads="1"/>
          </p:cNvSpPr>
          <p:nvPr>
            <p:ph type="body" idx="1"/>
          </p:nvPr>
        </p:nvSpPr>
        <p:spPr bwMode="auto">
          <a:xfrm>
            <a:off x="1143000" y="828675"/>
            <a:ext cx="685800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4" name="Picture 53" descr="SD_RGB_300dpi"/>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7850" y="6237288"/>
            <a:ext cx="1754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eaLnBrk="0" fontAlgn="base" hangingPunct="0">
        <a:spcBef>
          <a:spcPct val="0"/>
        </a:spcBef>
        <a:spcAft>
          <a:spcPct val="0"/>
        </a:spcAft>
        <a:defRPr>
          <a:solidFill>
            <a:schemeClr val="tx1"/>
          </a:solidFill>
          <a:latin typeface="Lucida Sans Unicode" pitchFamily="34" charset="0"/>
          <a:ea typeface="+mj-ea"/>
          <a:cs typeface="+mj-cs"/>
        </a:defRPr>
      </a:lvl1pPr>
      <a:lvl2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2pPr>
      <a:lvl3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3pPr>
      <a:lvl4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4pPr>
      <a:lvl5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5pPr>
      <a:lvl6pPr marL="4572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6pPr>
      <a:lvl7pPr marL="9144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7pPr>
      <a:lvl8pPr marL="13716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8pPr>
      <a:lvl9pPr marL="18288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9pPr>
    </p:titleStyle>
    <p:bodyStyle>
      <a:lvl1pPr marL="342900" indent="-342900" algn="l" rtl="0" eaLnBrk="0" fontAlgn="base" hangingPunct="0">
        <a:spcBef>
          <a:spcPct val="20000"/>
        </a:spcBef>
        <a:spcAft>
          <a:spcPct val="10000"/>
        </a:spcAft>
        <a:buChar char="•"/>
        <a:defRPr sz="2400">
          <a:solidFill>
            <a:schemeClr val="tx1"/>
          </a:solidFill>
          <a:latin typeface="Lucida Sans Unicode"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Lucida Sans Unicode" pitchFamily="34" charset="0"/>
          <a:ea typeface="+mn-ea"/>
        </a:defRPr>
      </a:lvl2pPr>
      <a:lvl3pPr marL="1143000" indent="-228600" algn="l" rtl="0" eaLnBrk="0" fontAlgn="base" hangingPunct="0">
        <a:spcBef>
          <a:spcPct val="20000"/>
        </a:spcBef>
        <a:spcAft>
          <a:spcPct val="0"/>
        </a:spcAft>
        <a:buChar char="•"/>
        <a:defRPr>
          <a:solidFill>
            <a:schemeClr val="tx1"/>
          </a:solidFill>
          <a:latin typeface="Lucida Sans Unicode" pitchFamily="34" charset="0"/>
          <a:ea typeface="+mn-ea"/>
        </a:defRPr>
      </a:lvl3pPr>
      <a:lvl4pPr marL="1600200" indent="-228600" algn="l" rtl="0" eaLnBrk="0" fontAlgn="base" hangingPunct="0">
        <a:spcBef>
          <a:spcPct val="20000"/>
        </a:spcBef>
        <a:spcAft>
          <a:spcPct val="0"/>
        </a:spcAft>
        <a:buChar char="–"/>
        <a:defRPr sz="1600">
          <a:solidFill>
            <a:schemeClr val="tx1"/>
          </a:solidFill>
          <a:latin typeface="Lucida Sans Unicode" pitchFamily="34" charset="0"/>
          <a:ea typeface="+mn-ea"/>
        </a:defRPr>
      </a:lvl4pPr>
      <a:lvl5pPr marL="2057400" indent="-228600" algn="l" rtl="0" eaLnBrk="0" fontAlgn="base" hangingPunct="0">
        <a:spcBef>
          <a:spcPct val="20000"/>
        </a:spcBef>
        <a:spcAft>
          <a:spcPct val="0"/>
        </a:spcAft>
        <a:buChar char="»"/>
        <a:defRPr sz="1600">
          <a:solidFill>
            <a:schemeClr val="tx1"/>
          </a:solidFill>
          <a:latin typeface="Lucida Sans Unicode" pitchFamily="34" charset="0"/>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FBEBC0AF-40BF-4F9D-8A95-1B17BEE0E8C5}" type="datetimeFigureOut">
              <a:rPr lang="en-US" smtClean="0"/>
              <a:t>1/2/2019</a:t>
            </a:fld>
            <a:endParaRPr lang="en-US"/>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6AA66C74-E620-4586-AABF-A87C5920DE13}" type="slidenum">
              <a:rPr lang="en-US" smtClean="0"/>
              <a:t>‹#›</a:t>
            </a:fld>
            <a:endParaRPr lang="en-US"/>
          </a:p>
        </p:txBody>
      </p:sp>
    </p:spTree>
    <p:extLst>
      <p:ext uri="{BB962C8B-B14F-4D97-AF65-F5344CB8AC3E}">
        <p14:creationId xmlns:p14="http://schemas.microsoft.com/office/powerpoint/2010/main" val="1574816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jpg"/><Relationship Id="rId10" Type="http://schemas.openxmlformats.org/officeDocument/2006/relationships/image" Target="../media/image37.jpeg"/><Relationship Id="rId4" Type="http://schemas.openxmlformats.org/officeDocument/2006/relationships/image" Target="../media/image31.jpg"/><Relationship Id="rId9" Type="http://schemas.openxmlformats.org/officeDocument/2006/relationships/image" Target="../media/image36.jpg"/></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1CE7D4-B2A0-4A58-A134-9A7BF8EEA6DB}"/>
              </a:ext>
            </a:extLst>
          </p:cNvPr>
          <p:cNvSpPr txBox="1"/>
          <p:nvPr/>
        </p:nvSpPr>
        <p:spPr>
          <a:xfrm>
            <a:off x="0" y="4626589"/>
            <a:ext cx="9144000" cy="1510321"/>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3D2ABE7B-68B2-4F05-87AF-A56B045272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232" y="4831730"/>
            <a:ext cx="1952985" cy="1100037"/>
          </a:xfrm>
          <a:prstGeom prst="rect">
            <a:avLst/>
          </a:prstGeom>
        </p:spPr>
      </p:pic>
      <p:pic>
        <p:nvPicPr>
          <p:cNvPr id="7" name="Picture 6">
            <a:extLst>
              <a:ext uri="{FF2B5EF4-FFF2-40B4-BE49-F238E27FC236}">
                <a16:creationId xmlns:a16="http://schemas.microsoft.com/office/drawing/2014/main" id="{E4F93FD5-4389-452B-9BC4-1AF37D99D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19" y="4819650"/>
            <a:ext cx="2098125" cy="1124195"/>
          </a:xfrm>
          <a:prstGeom prst="rect">
            <a:avLst/>
          </a:prstGeom>
        </p:spPr>
      </p:pic>
      <p:sp>
        <p:nvSpPr>
          <p:cNvPr id="3" name="TextBox 2">
            <a:extLst>
              <a:ext uri="{FF2B5EF4-FFF2-40B4-BE49-F238E27FC236}">
                <a16:creationId xmlns:a16="http://schemas.microsoft.com/office/drawing/2014/main" id="{21F35C5A-DDD4-4B2B-BB38-3AD93B5BB311}"/>
              </a:ext>
            </a:extLst>
          </p:cNvPr>
          <p:cNvSpPr txBox="1"/>
          <p:nvPr/>
        </p:nvSpPr>
        <p:spPr>
          <a:xfrm>
            <a:off x="0" y="-1"/>
            <a:ext cx="9144000" cy="1107996"/>
          </a:xfrm>
          <a:prstGeom prst="rect">
            <a:avLst/>
          </a:prstGeom>
          <a:solidFill>
            <a:schemeClr val="bg1"/>
          </a:solidFill>
        </p:spPr>
        <p:txBody>
          <a:bodyPr wrap="square" rtlCol="0">
            <a:spAutoFit/>
          </a:bodyPr>
          <a:lstStyle/>
          <a:p>
            <a:pPr algn="ctr"/>
            <a:r>
              <a:rPr lang="en-US" sz="6600" b="1" dirty="0">
                <a:solidFill>
                  <a:srgbClr val="009B7C"/>
                </a:solidFill>
                <a:latin typeface="Arial Narrow" panose="020B0606020202030204" pitchFamily="34" charset="0"/>
              </a:rPr>
              <a:t>PREVENT SUICIDE TODAY</a:t>
            </a:r>
          </a:p>
        </p:txBody>
      </p:sp>
      <p:pic>
        <p:nvPicPr>
          <p:cNvPr id="9" name="Picture 8">
            <a:extLst>
              <a:ext uri="{FF2B5EF4-FFF2-40B4-BE49-F238E27FC236}">
                <a16:creationId xmlns:a16="http://schemas.microsoft.com/office/drawing/2014/main" id="{19987233-17BB-4153-A87D-DB905C1343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56" b="11956"/>
          <a:stretch/>
        </p:blipFill>
        <p:spPr>
          <a:xfrm>
            <a:off x="6006905" y="4626588"/>
            <a:ext cx="1807221" cy="1438373"/>
          </a:xfrm>
          <a:prstGeom prst="rect">
            <a:avLst/>
          </a:prstGeom>
        </p:spPr>
      </p:pic>
      <p:pic>
        <p:nvPicPr>
          <p:cNvPr id="5" name="Picture 4">
            <a:extLst>
              <a:ext uri="{FF2B5EF4-FFF2-40B4-BE49-F238E27FC236}">
                <a16:creationId xmlns:a16="http://schemas.microsoft.com/office/drawing/2014/main" id="{734C734A-65A0-48D3-8C8A-6D4AB4521BC9}"/>
              </a:ext>
            </a:extLst>
          </p:cNvPr>
          <p:cNvPicPr>
            <a:picLocks noChangeAspect="1"/>
          </p:cNvPicPr>
          <p:nvPr/>
        </p:nvPicPr>
        <p:blipFill>
          <a:blip r:embed="rId6"/>
          <a:stretch>
            <a:fillRect/>
          </a:stretch>
        </p:blipFill>
        <p:spPr>
          <a:xfrm>
            <a:off x="-5276" y="914155"/>
            <a:ext cx="9144000" cy="3776870"/>
          </a:xfrm>
          <a:prstGeom prst="rect">
            <a:avLst/>
          </a:prstGeom>
        </p:spPr>
      </p:pic>
    </p:spTree>
    <p:extLst>
      <p:ext uri="{BB962C8B-B14F-4D97-AF65-F5344CB8AC3E}">
        <p14:creationId xmlns:p14="http://schemas.microsoft.com/office/powerpoint/2010/main" val="3207749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CE313-0330-4B87-B843-5B61F8416964}"/>
              </a:ext>
            </a:extLst>
          </p:cNvPr>
          <p:cNvSpPr/>
          <p:nvPr/>
        </p:nvSpPr>
        <p:spPr>
          <a:xfrm>
            <a:off x="0" y="24065"/>
            <a:ext cx="9144000" cy="738664"/>
          </a:xfrm>
          <a:prstGeom prst="rect">
            <a:avLst/>
          </a:prstGeom>
        </p:spPr>
        <p:txBody>
          <a:bodyPr wrap="square">
            <a:spAutoFit/>
          </a:bodyPr>
          <a:lstStyle/>
          <a:p>
            <a:pPr algn="ctr">
              <a:lnSpc>
                <a:spcPct val="150000"/>
              </a:lnSpc>
            </a:pPr>
            <a:r>
              <a:rPr lang="en-US" sz="2800" b="1" dirty="0">
                <a:solidFill>
                  <a:srgbClr val="000000"/>
                </a:solidFill>
                <a:latin typeface="Arial" panose="020B0604020202020204" pitchFamily="34" charset="0"/>
                <a:cs typeface="Arial" panose="020B0604020202020204" pitchFamily="34" charset="0"/>
              </a:rPr>
              <a:t>5 Common Misconceptions About Suicide</a:t>
            </a:r>
          </a:p>
        </p:txBody>
      </p:sp>
      <p:pic>
        <p:nvPicPr>
          <p:cNvPr id="8" name="Picture 7">
            <a:extLst>
              <a:ext uri="{FF2B5EF4-FFF2-40B4-BE49-F238E27FC236}">
                <a16:creationId xmlns:a16="http://schemas.microsoft.com/office/drawing/2014/main" id="{C0675CBB-6B13-4A4B-838E-0CA5C666530C}"/>
              </a:ext>
            </a:extLst>
          </p:cNvPr>
          <p:cNvPicPr>
            <a:picLocks noChangeAspect="1"/>
          </p:cNvPicPr>
          <p:nvPr/>
        </p:nvPicPr>
        <p:blipFill>
          <a:blip r:embed="rId3"/>
          <a:stretch>
            <a:fillRect/>
          </a:stretch>
        </p:blipFill>
        <p:spPr>
          <a:xfrm>
            <a:off x="1395663" y="953355"/>
            <a:ext cx="6340641" cy="1164147"/>
          </a:xfrm>
          <a:prstGeom prst="rect">
            <a:avLst/>
          </a:prstGeom>
        </p:spPr>
      </p:pic>
      <p:sp>
        <p:nvSpPr>
          <p:cNvPr id="9" name="TextBox 8">
            <a:extLst>
              <a:ext uri="{FF2B5EF4-FFF2-40B4-BE49-F238E27FC236}">
                <a16:creationId xmlns:a16="http://schemas.microsoft.com/office/drawing/2014/main" id="{389608B3-4643-4A41-ACC1-8DEA6C291244}"/>
              </a:ext>
            </a:extLst>
          </p:cNvPr>
          <p:cNvSpPr txBox="1"/>
          <p:nvPr/>
        </p:nvSpPr>
        <p:spPr>
          <a:xfrm>
            <a:off x="0" y="2820863"/>
            <a:ext cx="9144000" cy="461665"/>
          </a:xfrm>
          <a:prstGeom prst="rect">
            <a:avLst/>
          </a:prstGeom>
          <a:noFill/>
        </p:spPr>
        <p:txBody>
          <a:bodyPr wrap="square" rtlCol="0">
            <a:spAutoFit/>
          </a:bodyPr>
          <a:lstStyle/>
          <a:p>
            <a:pPr algn="ctr"/>
            <a:r>
              <a:rPr lang="en-US" sz="2400" b="1" i="1" dirty="0">
                <a:latin typeface="Arial" panose="020B0604020202020204" pitchFamily="34" charset="0"/>
                <a:cs typeface="Arial" panose="020B0604020202020204" pitchFamily="34" charset="0"/>
              </a:rPr>
              <a:t>#2 Talking about suicide may give someone the idea.</a:t>
            </a:r>
            <a:endParaRPr lang="en-US" sz="24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50A35F9-104A-4CCE-9EED-491709E107E0}"/>
              </a:ext>
            </a:extLst>
          </p:cNvPr>
          <p:cNvSpPr txBox="1"/>
          <p:nvPr/>
        </p:nvSpPr>
        <p:spPr>
          <a:xfrm>
            <a:off x="884903" y="3528690"/>
            <a:ext cx="7194301" cy="1938992"/>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FACT: </a:t>
            </a:r>
            <a:r>
              <a:rPr lang="en-US" sz="2400" dirty="0">
                <a:latin typeface="Arial" panose="020B0604020202020204" pitchFamily="34" charset="0"/>
                <a:cs typeface="Arial" panose="020B0604020202020204" pitchFamily="34" charset="0"/>
              </a:rPr>
              <a:t>Asking someone about suicide will not "put the idea in their head." In fact, many people having suicidal thoughts often feel relieved when someone asks. </a:t>
            </a:r>
            <a:br>
              <a:rPr lang="en-US" sz="2400" dirty="0">
                <a:latin typeface="Arial" panose="020B0604020202020204" pitchFamily="34" charset="0"/>
                <a:cs typeface="Arial" panose="020B0604020202020204" pitchFamily="34" charset="0"/>
              </a:rPr>
            </a:br>
            <a:endParaRPr lang="en-US" sz="2400" i="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FA0481A-DA5A-4864-93D2-E013236639A1}"/>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102640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CE313-0330-4B87-B843-5B61F8416964}"/>
              </a:ext>
            </a:extLst>
          </p:cNvPr>
          <p:cNvSpPr/>
          <p:nvPr/>
        </p:nvSpPr>
        <p:spPr>
          <a:xfrm>
            <a:off x="0" y="24065"/>
            <a:ext cx="9144000" cy="738664"/>
          </a:xfrm>
          <a:prstGeom prst="rect">
            <a:avLst/>
          </a:prstGeom>
        </p:spPr>
        <p:txBody>
          <a:bodyPr wrap="square">
            <a:spAutoFit/>
          </a:bodyPr>
          <a:lstStyle/>
          <a:p>
            <a:pPr algn="ctr">
              <a:lnSpc>
                <a:spcPct val="150000"/>
              </a:lnSpc>
            </a:pPr>
            <a:r>
              <a:rPr lang="en-US" sz="2800" b="1" dirty="0">
                <a:solidFill>
                  <a:srgbClr val="000000"/>
                </a:solidFill>
                <a:latin typeface="Arial" panose="020B0604020202020204" pitchFamily="34" charset="0"/>
                <a:cs typeface="Arial" panose="020B0604020202020204" pitchFamily="34" charset="0"/>
              </a:rPr>
              <a:t>5 Common Misconceptions About Suicide</a:t>
            </a:r>
          </a:p>
        </p:txBody>
      </p:sp>
      <p:pic>
        <p:nvPicPr>
          <p:cNvPr id="8" name="Picture 7">
            <a:extLst>
              <a:ext uri="{FF2B5EF4-FFF2-40B4-BE49-F238E27FC236}">
                <a16:creationId xmlns:a16="http://schemas.microsoft.com/office/drawing/2014/main" id="{C0675CBB-6B13-4A4B-838E-0CA5C666530C}"/>
              </a:ext>
            </a:extLst>
          </p:cNvPr>
          <p:cNvPicPr>
            <a:picLocks noChangeAspect="1"/>
          </p:cNvPicPr>
          <p:nvPr/>
        </p:nvPicPr>
        <p:blipFill>
          <a:blip r:embed="rId3"/>
          <a:stretch>
            <a:fillRect/>
          </a:stretch>
        </p:blipFill>
        <p:spPr>
          <a:xfrm>
            <a:off x="1395663" y="953355"/>
            <a:ext cx="6340641" cy="1164147"/>
          </a:xfrm>
          <a:prstGeom prst="rect">
            <a:avLst/>
          </a:prstGeom>
        </p:spPr>
      </p:pic>
      <p:sp>
        <p:nvSpPr>
          <p:cNvPr id="9" name="TextBox 8">
            <a:extLst>
              <a:ext uri="{FF2B5EF4-FFF2-40B4-BE49-F238E27FC236}">
                <a16:creationId xmlns:a16="http://schemas.microsoft.com/office/drawing/2014/main" id="{389608B3-4643-4A41-ACC1-8DEA6C291244}"/>
              </a:ext>
            </a:extLst>
          </p:cNvPr>
          <p:cNvSpPr txBox="1"/>
          <p:nvPr/>
        </p:nvSpPr>
        <p:spPr>
          <a:xfrm>
            <a:off x="0" y="2820863"/>
            <a:ext cx="9144000" cy="830997"/>
          </a:xfrm>
          <a:prstGeom prst="rect">
            <a:avLst/>
          </a:prstGeom>
          <a:noFill/>
        </p:spPr>
        <p:txBody>
          <a:bodyPr wrap="square" rtlCol="0">
            <a:spAutoFit/>
          </a:bodyPr>
          <a:lstStyle/>
          <a:p>
            <a:pPr algn="ctr"/>
            <a:r>
              <a:rPr lang="en-US" sz="2400" b="1" i="1" dirty="0">
                <a:latin typeface="Arial" panose="020B0604020202020204" pitchFamily="34" charset="0"/>
                <a:cs typeface="Arial" panose="020B0604020202020204" pitchFamily="34" charset="0"/>
              </a:rPr>
              <a:t>#3 People who die by suicide were unwilling </a:t>
            </a:r>
            <a:br>
              <a:rPr lang="en-US" sz="2400" b="1" i="1" dirty="0">
                <a:latin typeface="Arial" panose="020B0604020202020204" pitchFamily="34" charset="0"/>
                <a:cs typeface="Arial" panose="020B0604020202020204" pitchFamily="34" charset="0"/>
              </a:rPr>
            </a:br>
            <a:r>
              <a:rPr lang="en-US" sz="2400" b="1" i="1" dirty="0">
                <a:latin typeface="Arial" panose="020B0604020202020204" pitchFamily="34" charset="0"/>
                <a:cs typeface="Arial" panose="020B0604020202020204" pitchFamily="34" charset="0"/>
              </a:rPr>
              <a:t>to seek help.</a:t>
            </a:r>
          </a:p>
        </p:txBody>
      </p:sp>
      <p:sp>
        <p:nvSpPr>
          <p:cNvPr id="10" name="TextBox 9">
            <a:extLst>
              <a:ext uri="{FF2B5EF4-FFF2-40B4-BE49-F238E27FC236}">
                <a16:creationId xmlns:a16="http://schemas.microsoft.com/office/drawing/2014/main" id="{350A35F9-104A-4CCE-9EED-491709E107E0}"/>
              </a:ext>
            </a:extLst>
          </p:cNvPr>
          <p:cNvSpPr txBox="1"/>
          <p:nvPr/>
        </p:nvSpPr>
        <p:spPr>
          <a:xfrm>
            <a:off x="701905" y="3816722"/>
            <a:ext cx="7728155"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FACT: </a:t>
            </a:r>
            <a:r>
              <a:rPr lang="en-US" sz="2400" dirty="0">
                <a:latin typeface="Arial" panose="020B0604020202020204" pitchFamily="34" charset="0"/>
                <a:cs typeface="Arial" panose="020B0604020202020204" pitchFamily="34" charset="0"/>
              </a:rPr>
              <a:t>Studies show that more than half of suicide victims sought professional help within six months of their death.</a:t>
            </a:r>
            <a:br>
              <a:rPr lang="en-US" sz="2400" dirty="0">
                <a:latin typeface="Arial" panose="020B0604020202020204" pitchFamily="34" charset="0"/>
                <a:cs typeface="Arial" panose="020B0604020202020204" pitchFamily="34" charset="0"/>
              </a:rPr>
            </a:br>
            <a:endParaRPr lang="en-US" sz="2400" i="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E6CE5F9-32CA-408D-AB1B-902C181550DA}"/>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89022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CE313-0330-4B87-B843-5B61F8416964}"/>
              </a:ext>
            </a:extLst>
          </p:cNvPr>
          <p:cNvSpPr/>
          <p:nvPr/>
        </p:nvSpPr>
        <p:spPr>
          <a:xfrm>
            <a:off x="0" y="24065"/>
            <a:ext cx="9144000" cy="658835"/>
          </a:xfrm>
          <a:prstGeom prst="rect">
            <a:avLst/>
          </a:prstGeom>
        </p:spPr>
        <p:txBody>
          <a:bodyPr wrap="square">
            <a:spAutoFit/>
          </a:bodyPr>
          <a:lstStyle/>
          <a:p>
            <a:pPr algn="ctr">
              <a:lnSpc>
                <a:spcPct val="150000"/>
              </a:lnSpc>
            </a:pPr>
            <a:r>
              <a:rPr lang="en-US" sz="2800" b="1" dirty="0">
                <a:solidFill>
                  <a:srgbClr val="000000"/>
                </a:solidFill>
                <a:latin typeface="Arial" panose="020B0604020202020204" pitchFamily="34" charset="0"/>
                <a:cs typeface="Arial" panose="020B0604020202020204" pitchFamily="34" charset="0"/>
              </a:rPr>
              <a:t>5 Common Misconceptions About Suicide</a:t>
            </a:r>
          </a:p>
        </p:txBody>
      </p:sp>
      <p:pic>
        <p:nvPicPr>
          <p:cNvPr id="8" name="Picture 7">
            <a:extLst>
              <a:ext uri="{FF2B5EF4-FFF2-40B4-BE49-F238E27FC236}">
                <a16:creationId xmlns:a16="http://schemas.microsoft.com/office/drawing/2014/main" id="{C0675CBB-6B13-4A4B-838E-0CA5C666530C}"/>
              </a:ext>
            </a:extLst>
          </p:cNvPr>
          <p:cNvPicPr>
            <a:picLocks noChangeAspect="1"/>
          </p:cNvPicPr>
          <p:nvPr/>
        </p:nvPicPr>
        <p:blipFill>
          <a:blip r:embed="rId3"/>
          <a:stretch>
            <a:fillRect/>
          </a:stretch>
        </p:blipFill>
        <p:spPr>
          <a:xfrm>
            <a:off x="1395663" y="953355"/>
            <a:ext cx="6340641" cy="1164147"/>
          </a:xfrm>
          <a:prstGeom prst="rect">
            <a:avLst/>
          </a:prstGeom>
        </p:spPr>
      </p:pic>
      <p:sp>
        <p:nvSpPr>
          <p:cNvPr id="9" name="TextBox 8">
            <a:extLst>
              <a:ext uri="{FF2B5EF4-FFF2-40B4-BE49-F238E27FC236}">
                <a16:creationId xmlns:a16="http://schemas.microsoft.com/office/drawing/2014/main" id="{389608B3-4643-4A41-ACC1-8DEA6C291244}"/>
              </a:ext>
            </a:extLst>
          </p:cNvPr>
          <p:cNvSpPr txBox="1"/>
          <p:nvPr/>
        </p:nvSpPr>
        <p:spPr>
          <a:xfrm>
            <a:off x="0" y="2820863"/>
            <a:ext cx="9144000" cy="830997"/>
          </a:xfrm>
          <a:prstGeom prst="rect">
            <a:avLst/>
          </a:prstGeom>
          <a:noFill/>
        </p:spPr>
        <p:txBody>
          <a:bodyPr wrap="square" rtlCol="0">
            <a:spAutoFit/>
          </a:bodyPr>
          <a:lstStyle/>
          <a:p>
            <a:pPr algn="ctr"/>
            <a:r>
              <a:rPr lang="en-US" sz="2400" b="1" i="1" dirty="0">
                <a:latin typeface="Arial" panose="020B0604020202020204" pitchFamily="34" charset="0"/>
                <a:cs typeface="Arial" panose="020B0604020202020204" pitchFamily="34" charset="0"/>
              </a:rPr>
              <a:t>#4 If a person is going to attempt suicide, </a:t>
            </a:r>
            <a:br>
              <a:rPr lang="en-US" sz="2400" b="1" i="1" dirty="0">
                <a:latin typeface="Arial" panose="020B0604020202020204" pitchFamily="34" charset="0"/>
                <a:cs typeface="Arial" panose="020B0604020202020204" pitchFamily="34" charset="0"/>
              </a:rPr>
            </a:br>
            <a:r>
              <a:rPr lang="en-US" sz="2400" b="1" i="1" dirty="0">
                <a:latin typeface="Arial" panose="020B0604020202020204" pitchFamily="34" charset="0"/>
                <a:cs typeface="Arial" panose="020B0604020202020204" pitchFamily="34" charset="0"/>
              </a:rPr>
              <a:t>nothing will stop them.</a:t>
            </a:r>
          </a:p>
        </p:txBody>
      </p:sp>
      <p:sp>
        <p:nvSpPr>
          <p:cNvPr id="10" name="TextBox 9">
            <a:extLst>
              <a:ext uri="{FF2B5EF4-FFF2-40B4-BE49-F238E27FC236}">
                <a16:creationId xmlns:a16="http://schemas.microsoft.com/office/drawing/2014/main" id="{350A35F9-104A-4CCE-9EED-491709E107E0}"/>
              </a:ext>
            </a:extLst>
          </p:cNvPr>
          <p:cNvSpPr txBox="1"/>
          <p:nvPr/>
        </p:nvSpPr>
        <p:spPr>
          <a:xfrm>
            <a:off x="701905" y="3771002"/>
            <a:ext cx="7728155" cy="1938992"/>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FACT: </a:t>
            </a:r>
            <a:r>
              <a:rPr lang="en-US" sz="2400" dirty="0">
                <a:latin typeface="Arial" panose="020B0604020202020204" pitchFamily="34" charset="0"/>
                <a:cs typeface="Arial" panose="020B0604020202020204" pitchFamily="34" charset="0"/>
              </a:rPr>
              <a:t>Most who attempt suicide remain uncertain of the decision until the final moment. Most suicidal people don't wish for death – they wish for the pain to stop.</a:t>
            </a:r>
            <a:br>
              <a:rPr lang="en-US" sz="2400" dirty="0">
                <a:latin typeface="Arial" panose="020B0604020202020204" pitchFamily="34" charset="0"/>
                <a:cs typeface="Arial" panose="020B0604020202020204" pitchFamily="34" charset="0"/>
              </a:rPr>
            </a:br>
            <a:endParaRPr lang="en-US" sz="2400" i="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DBCC017-CA0A-4E05-87C2-9251C75407C6}"/>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163222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CE313-0330-4B87-B843-5B61F8416964}"/>
              </a:ext>
            </a:extLst>
          </p:cNvPr>
          <p:cNvSpPr/>
          <p:nvPr/>
        </p:nvSpPr>
        <p:spPr>
          <a:xfrm>
            <a:off x="0" y="24065"/>
            <a:ext cx="9144000" cy="738664"/>
          </a:xfrm>
          <a:prstGeom prst="rect">
            <a:avLst/>
          </a:prstGeom>
        </p:spPr>
        <p:txBody>
          <a:bodyPr wrap="square">
            <a:spAutoFit/>
          </a:bodyPr>
          <a:lstStyle/>
          <a:p>
            <a:pPr algn="ctr">
              <a:lnSpc>
                <a:spcPct val="150000"/>
              </a:lnSpc>
            </a:pPr>
            <a:r>
              <a:rPr lang="en-US" sz="2800" b="1" dirty="0">
                <a:solidFill>
                  <a:srgbClr val="000000"/>
                </a:solidFill>
                <a:latin typeface="Arial" panose="020B0604020202020204" pitchFamily="34" charset="0"/>
                <a:cs typeface="Arial" panose="020B0604020202020204" pitchFamily="34" charset="0"/>
              </a:rPr>
              <a:t>5 Common Misconceptions About Suicide</a:t>
            </a:r>
          </a:p>
        </p:txBody>
      </p:sp>
      <p:pic>
        <p:nvPicPr>
          <p:cNvPr id="8" name="Picture 7">
            <a:extLst>
              <a:ext uri="{FF2B5EF4-FFF2-40B4-BE49-F238E27FC236}">
                <a16:creationId xmlns:a16="http://schemas.microsoft.com/office/drawing/2014/main" id="{C0675CBB-6B13-4A4B-838E-0CA5C666530C}"/>
              </a:ext>
            </a:extLst>
          </p:cNvPr>
          <p:cNvPicPr>
            <a:picLocks noChangeAspect="1"/>
          </p:cNvPicPr>
          <p:nvPr/>
        </p:nvPicPr>
        <p:blipFill>
          <a:blip r:embed="rId3"/>
          <a:stretch>
            <a:fillRect/>
          </a:stretch>
        </p:blipFill>
        <p:spPr>
          <a:xfrm>
            <a:off x="1395663" y="953355"/>
            <a:ext cx="6340641" cy="1164147"/>
          </a:xfrm>
          <a:prstGeom prst="rect">
            <a:avLst/>
          </a:prstGeom>
        </p:spPr>
      </p:pic>
      <p:sp>
        <p:nvSpPr>
          <p:cNvPr id="9" name="TextBox 8">
            <a:extLst>
              <a:ext uri="{FF2B5EF4-FFF2-40B4-BE49-F238E27FC236}">
                <a16:creationId xmlns:a16="http://schemas.microsoft.com/office/drawing/2014/main" id="{389608B3-4643-4A41-ACC1-8DEA6C291244}"/>
              </a:ext>
            </a:extLst>
          </p:cNvPr>
          <p:cNvSpPr txBox="1"/>
          <p:nvPr/>
        </p:nvSpPr>
        <p:spPr>
          <a:xfrm>
            <a:off x="0" y="2820863"/>
            <a:ext cx="9144000" cy="1754326"/>
          </a:xfrm>
          <a:prstGeom prst="rect">
            <a:avLst/>
          </a:prstGeom>
          <a:noFill/>
        </p:spPr>
        <p:txBody>
          <a:bodyPr wrap="square" rtlCol="0">
            <a:spAutoFit/>
          </a:bodyPr>
          <a:lstStyle/>
          <a:p>
            <a:pPr algn="ctr"/>
            <a:r>
              <a:rPr lang="en-US" sz="2400" b="1" i="1" dirty="0">
                <a:latin typeface="Arial" panose="020B0604020202020204" pitchFamily="34" charset="0"/>
                <a:cs typeface="Arial" panose="020B0604020202020204" pitchFamily="34" charset="0"/>
              </a:rPr>
              <a:t>#5 Anyone who tries to kill him or herself </a:t>
            </a:r>
            <a:br>
              <a:rPr lang="en-US" sz="2400" b="1" i="1" dirty="0">
                <a:latin typeface="Arial" panose="020B0604020202020204" pitchFamily="34" charset="0"/>
                <a:cs typeface="Arial" panose="020B0604020202020204" pitchFamily="34" charset="0"/>
              </a:rPr>
            </a:br>
            <a:r>
              <a:rPr lang="en-US" sz="2400" b="1" i="1" dirty="0">
                <a:latin typeface="Arial" panose="020B0604020202020204" pitchFamily="34" charset="0"/>
                <a:cs typeface="Arial" panose="020B0604020202020204" pitchFamily="34" charset="0"/>
              </a:rPr>
              <a:t>has a mental health condition.</a:t>
            </a:r>
            <a:endParaRPr lang="en-US" sz="2400" b="1" dirty="0">
              <a:latin typeface="Arial" panose="020B0604020202020204" pitchFamily="34" charset="0"/>
              <a:cs typeface="Arial" panose="020B0604020202020204" pitchFamily="34" charset="0"/>
            </a:endParaRPr>
          </a:p>
          <a:p>
            <a:br>
              <a:rPr lang="en-US" sz="2400" dirty="0"/>
            </a:br>
            <a:endParaRPr lang="en-US" sz="2400" i="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50A35F9-104A-4CCE-9EED-491709E107E0}"/>
              </a:ext>
            </a:extLst>
          </p:cNvPr>
          <p:cNvSpPr txBox="1"/>
          <p:nvPr/>
        </p:nvSpPr>
        <p:spPr>
          <a:xfrm>
            <a:off x="1052762" y="3773610"/>
            <a:ext cx="7026442"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FACT: </a:t>
            </a:r>
            <a:r>
              <a:rPr lang="en-US" sz="2400" dirty="0">
                <a:latin typeface="Arial" panose="020B0604020202020204" pitchFamily="34" charset="0"/>
                <a:cs typeface="Arial" panose="020B0604020202020204" pitchFamily="34" charset="0"/>
              </a:rPr>
              <a:t>54% of people who died by suicide did not have a known mental health condition. </a:t>
            </a:r>
            <a:endParaRPr lang="en-US" sz="2400" i="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E918FD2-264E-40D7-952D-0E7BDBE1F64D}"/>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86602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CEFC77-ACAA-4C0F-AC2D-29012AA71E7B}"/>
              </a:ext>
            </a:extLst>
          </p:cNvPr>
          <p:cNvPicPr>
            <a:picLocks noChangeAspect="1"/>
          </p:cNvPicPr>
          <p:nvPr/>
        </p:nvPicPr>
        <p:blipFill>
          <a:blip r:embed="rId3"/>
          <a:stretch>
            <a:fillRect/>
          </a:stretch>
        </p:blipFill>
        <p:spPr>
          <a:xfrm>
            <a:off x="119319" y="6130842"/>
            <a:ext cx="4354286" cy="548232"/>
          </a:xfrm>
          <a:prstGeom prst="rect">
            <a:avLst/>
          </a:prstGeom>
        </p:spPr>
      </p:pic>
      <p:pic>
        <p:nvPicPr>
          <p:cNvPr id="4" name="Picture 3">
            <a:extLst>
              <a:ext uri="{FF2B5EF4-FFF2-40B4-BE49-F238E27FC236}">
                <a16:creationId xmlns:a16="http://schemas.microsoft.com/office/drawing/2014/main" id="{C6A7518D-430D-4572-8860-4D7017633DE7}"/>
              </a:ext>
            </a:extLst>
          </p:cNvPr>
          <p:cNvPicPr>
            <a:picLocks noChangeAspect="1"/>
          </p:cNvPicPr>
          <p:nvPr/>
        </p:nvPicPr>
        <p:blipFill rotWithShape="1">
          <a:blip r:embed="rId4"/>
          <a:srcRect l="-1" t="1477" r="33259" b="1510"/>
          <a:stretch/>
        </p:blipFill>
        <p:spPr>
          <a:xfrm>
            <a:off x="0" y="870235"/>
            <a:ext cx="9144000" cy="5260607"/>
          </a:xfrm>
          <a:prstGeom prst="rect">
            <a:avLst/>
          </a:prstGeom>
        </p:spPr>
      </p:pic>
      <p:pic>
        <p:nvPicPr>
          <p:cNvPr id="7" name="Picture 6">
            <a:extLst>
              <a:ext uri="{FF2B5EF4-FFF2-40B4-BE49-F238E27FC236}">
                <a16:creationId xmlns:a16="http://schemas.microsoft.com/office/drawing/2014/main" id="{86674700-BC16-4262-8F75-311FD72AF166}"/>
              </a:ext>
            </a:extLst>
          </p:cNvPr>
          <p:cNvPicPr>
            <a:picLocks noChangeAspect="1"/>
          </p:cNvPicPr>
          <p:nvPr/>
        </p:nvPicPr>
        <p:blipFill rotWithShape="1">
          <a:blip r:embed="rId4"/>
          <a:srcRect r="80501" b="79407"/>
          <a:stretch/>
        </p:blipFill>
        <p:spPr>
          <a:xfrm>
            <a:off x="6541938" y="788347"/>
            <a:ext cx="2602062" cy="1500547"/>
          </a:xfrm>
          <a:prstGeom prst="rect">
            <a:avLst/>
          </a:prstGeom>
        </p:spPr>
      </p:pic>
      <p:sp>
        <p:nvSpPr>
          <p:cNvPr id="5" name="TextBox 4">
            <a:extLst>
              <a:ext uri="{FF2B5EF4-FFF2-40B4-BE49-F238E27FC236}">
                <a16:creationId xmlns:a16="http://schemas.microsoft.com/office/drawing/2014/main" id="{D8368124-1CFF-4692-A5EA-5A75DA6DDDBD}"/>
              </a:ext>
            </a:extLst>
          </p:cNvPr>
          <p:cNvSpPr txBox="1"/>
          <p:nvPr/>
        </p:nvSpPr>
        <p:spPr>
          <a:xfrm>
            <a:off x="0" y="16563"/>
            <a:ext cx="9144000" cy="861774"/>
          </a:xfrm>
          <a:prstGeom prst="rect">
            <a:avLst/>
          </a:prstGeom>
          <a:ln w="57150">
            <a:solidFill>
              <a:srgbClr val="007AD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b="1" dirty="0">
                <a:solidFill>
                  <a:schemeClr val="tx2">
                    <a:lumMod val="75000"/>
                    <a:lumOff val="25000"/>
                  </a:schemeClr>
                </a:solidFill>
                <a:latin typeface="Arial" panose="020B0604020202020204" pitchFamily="34" charset="0"/>
                <a:cs typeface="Arial" panose="020B0604020202020204" pitchFamily="34" charset="0"/>
              </a:rPr>
              <a:t>Many factors contribute to suicide </a:t>
            </a:r>
          </a:p>
          <a:p>
            <a:pPr algn="ctr"/>
            <a:r>
              <a:rPr lang="en-US" sz="2000" b="1" dirty="0">
                <a:solidFill>
                  <a:schemeClr val="tx2">
                    <a:lumMod val="75000"/>
                    <a:lumOff val="25000"/>
                  </a:schemeClr>
                </a:solidFill>
                <a:latin typeface="Arial" panose="020B0604020202020204" pitchFamily="34" charset="0"/>
                <a:cs typeface="Arial" panose="020B0604020202020204" pitchFamily="34" charset="0"/>
              </a:rPr>
              <a:t>among those with and without known mental health condition</a:t>
            </a:r>
          </a:p>
        </p:txBody>
      </p:sp>
    </p:spTree>
    <p:extLst>
      <p:ext uri="{BB962C8B-B14F-4D97-AF65-F5344CB8AC3E}">
        <p14:creationId xmlns:p14="http://schemas.microsoft.com/office/powerpoint/2010/main" val="4088919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descr="Slide5_You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1039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1900ED5-3C04-4A0B-B589-12C0AA06421E}"/>
              </a:ext>
            </a:extLst>
          </p:cNvPr>
          <p:cNvPicPr>
            <a:picLocks noChangeAspect="1"/>
          </p:cNvPicPr>
          <p:nvPr/>
        </p:nvPicPr>
        <p:blipFill>
          <a:blip r:embed="rId4"/>
          <a:stretch>
            <a:fillRect/>
          </a:stretch>
        </p:blipFill>
        <p:spPr>
          <a:xfrm>
            <a:off x="0" y="-1"/>
            <a:ext cx="9144000" cy="6093756"/>
          </a:xfrm>
          <a:prstGeom prst="rect">
            <a:avLst/>
          </a:prstGeom>
        </p:spPr>
      </p:pic>
      <p:sp>
        <p:nvSpPr>
          <p:cNvPr id="204803" name="Rectangle 3"/>
          <p:cNvSpPr>
            <a:spLocks noChangeArrowheads="1"/>
          </p:cNvSpPr>
          <p:nvPr/>
        </p:nvSpPr>
        <p:spPr bwMode="auto">
          <a:xfrm>
            <a:off x="-300482" y="-365758"/>
            <a:ext cx="4558990" cy="3939540"/>
          </a:xfrm>
          <a:prstGeom prst="rect">
            <a:avLst/>
          </a:prstGeom>
          <a:noFill/>
          <a:ln w="9525">
            <a:noFill/>
            <a:miter lim="800000"/>
            <a:headEnd/>
            <a:tailEnd/>
          </a:ln>
          <a:effectLst>
            <a:outerShdw blurRad="63500" dist="38097" dir="5400000" algn="ctr" rotWithShape="0">
              <a:srgbClr val="000000">
                <a:alpha val="30000"/>
              </a:srgbClr>
            </a:outerShdw>
          </a:effectLst>
        </p:spPr>
        <p:txBody>
          <a:bodyPr wrap="square">
            <a:spAutoFit/>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lgn="ctr">
              <a:spcBef>
                <a:spcPct val="0"/>
              </a:spcBef>
            </a:pPr>
            <a:r>
              <a:rPr lang="en-US" altLang="en-US" sz="25000" b="1" dirty="0">
                <a:solidFill>
                  <a:schemeClr val="bg1"/>
                </a:solidFill>
                <a:latin typeface="Arial" charset="0"/>
              </a:rPr>
              <a:t>S</a:t>
            </a:r>
            <a:r>
              <a:rPr lang="en-US" altLang="en-US" sz="25000" dirty="0">
                <a:solidFill>
                  <a:schemeClr val="bg1"/>
                </a:solidFill>
                <a:latin typeface="Arial" charset="0"/>
              </a:rPr>
              <a:t>*</a:t>
            </a:r>
          </a:p>
        </p:txBody>
      </p:sp>
      <p:sp>
        <p:nvSpPr>
          <p:cNvPr id="5" name="Rectangle 4">
            <a:extLst>
              <a:ext uri="{FF2B5EF4-FFF2-40B4-BE49-F238E27FC236}">
                <a16:creationId xmlns:a16="http://schemas.microsoft.com/office/drawing/2014/main" id="{844DD446-F65D-491E-A424-70C89A5D2ECE}"/>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Slid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1039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ABFAE7A-2E28-461A-BF11-E9BA37F896B4}"/>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7" name="Picture 13" descr="Slide14_You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1039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9C225B-DAC9-4AD1-807E-C487674D991D}"/>
              </a:ext>
            </a:extLst>
          </p:cNvPr>
          <p:cNvPicPr>
            <a:picLocks noChangeAspect="1"/>
          </p:cNvPicPr>
          <p:nvPr/>
        </p:nvPicPr>
        <p:blipFill>
          <a:blip r:embed="rId4"/>
          <a:stretch>
            <a:fillRect/>
          </a:stretch>
        </p:blipFill>
        <p:spPr>
          <a:xfrm>
            <a:off x="0" y="0"/>
            <a:ext cx="9144000" cy="6100877"/>
          </a:xfrm>
          <a:prstGeom prst="rect">
            <a:avLst/>
          </a:prstGeom>
        </p:spPr>
      </p:pic>
      <p:sp>
        <p:nvSpPr>
          <p:cNvPr id="41990" name="AutoShape 6"/>
          <p:cNvSpPr>
            <a:spLocks noChangeArrowheads="1"/>
          </p:cNvSpPr>
          <p:nvPr/>
        </p:nvSpPr>
        <p:spPr bwMode="auto">
          <a:xfrm>
            <a:off x="85726" y="38100"/>
            <a:ext cx="2709862" cy="1074738"/>
          </a:xfrm>
          <a:prstGeom prst="roundRect">
            <a:avLst>
              <a:gd name="adj" fmla="val 13306"/>
            </a:avLst>
          </a:prstGeom>
          <a:solidFill>
            <a:schemeClr val="bg1">
              <a:alpha val="56000"/>
            </a:schemeClr>
          </a:solidFill>
          <a:ln w="9525">
            <a:solidFill>
              <a:schemeClr val="bg2"/>
            </a:solidFill>
            <a:round/>
            <a:headEnd/>
            <a:tailEnd/>
          </a:ln>
        </p:spPr>
        <p:txBody>
          <a:bodyPr lIns="228600" tIns="137160" rIns="228600" bIns="137160"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Lucida Sans Unicode" pitchFamily="34" charset="0"/>
                <a:ea typeface="ＭＳ Ｐゴシック" pitchFamily="80" charset="-128"/>
              </a:rPr>
              <a:t>Should I tell about suicide?</a:t>
            </a:r>
          </a:p>
        </p:txBody>
      </p:sp>
      <p:sp>
        <p:nvSpPr>
          <p:cNvPr id="41991" name="Oval 7"/>
          <p:cNvSpPr>
            <a:spLocks noChangeArrowheads="1"/>
          </p:cNvSpPr>
          <p:nvPr/>
        </p:nvSpPr>
        <p:spPr bwMode="auto">
          <a:xfrm flipH="1">
            <a:off x="990600" y="1137125"/>
            <a:ext cx="222250" cy="155575"/>
          </a:xfrm>
          <a:prstGeom prst="ellipse">
            <a:avLst/>
          </a:prstGeom>
          <a:solidFill>
            <a:schemeClr val="bg1">
              <a:alpha val="56000"/>
            </a:schemeClr>
          </a:solidFill>
          <a:ln w="9525">
            <a:solidFill>
              <a:schemeClr val="bg2"/>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pitchFamily="80" charset="-128"/>
            </a:endParaRPr>
          </a:p>
        </p:txBody>
      </p:sp>
      <p:sp>
        <p:nvSpPr>
          <p:cNvPr id="41992" name="Oval 8"/>
          <p:cNvSpPr>
            <a:spLocks noChangeArrowheads="1"/>
          </p:cNvSpPr>
          <p:nvPr/>
        </p:nvSpPr>
        <p:spPr bwMode="auto">
          <a:xfrm flipH="1">
            <a:off x="1280297" y="1280318"/>
            <a:ext cx="147638" cy="103187"/>
          </a:xfrm>
          <a:prstGeom prst="ellipse">
            <a:avLst/>
          </a:prstGeom>
          <a:solidFill>
            <a:schemeClr val="bg1">
              <a:alpha val="56000"/>
            </a:schemeClr>
          </a:solidFill>
          <a:ln w="9525">
            <a:solidFill>
              <a:schemeClr val="bg2"/>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pitchFamily="80" charset="-128"/>
            </a:endParaRPr>
          </a:p>
        </p:txBody>
      </p:sp>
      <p:sp>
        <p:nvSpPr>
          <p:cNvPr id="41995" name="Oval 11"/>
          <p:cNvSpPr>
            <a:spLocks noChangeArrowheads="1"/>
          </p:cNvSpPr>
          <p:nvPr/>
        </p:nvSpPr>
        <p:spPr bwMode="auto">
          <a:xfrm flipH="1">
            <a:off x="6278814" y="1358106"/>
            <a:ext cx="147637" cy="103187"/>
          </a:xfrm>
          <a:prstGeom prst="ellipse">
            <a:avLst/>
          </a:prstGeom>
          <a:solidFill>
            <a:schemeClr val="bg1">
              <a:alpha val="56000"/>
            </a:schemeClr>
          </a:solidFill>
          <a:ln w="9525">
            <a:solidFill>
              <a:schemeClr val="bg2"/>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pitchFamily="80" charset="-128"/>
            </a:endParaRPr>
          </a:p>
        </p:txBody>
      </p:sp>
      <p:sp>
        <p:nvSpPr>
          <p:cNvPr id="41994" name="Oval 10"/>
          <p:cNvSpPr>
            <a:spLocks noChangeArrowheads="1"/>
          </p:cNvSpPr>
          <p:nvPr/>
        </p:nvSpPr>
        <p:spPr bwMode="auto">
          <a:xfrm flipH="1">
            <a:off x="6499861" y="1202531"/>
            <a:ext cx="222250" cy="155575"/>
          </a:xfrm>
          <a:prstGeom prst="ellipse">
            <a:avLst/>
          </a:prstGeom>
          <a:solidFill>
            <a:schemeClr val="bg1">
              <a:alpha val="56000"/>
            </a:schemeClr>
          </a:solidFill>
          <a:ln w="9525">
            <a:solidFill>
              <a:schemeClr val="bg2"/>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pitchFamily="80" charset="-128"/>
            </a:endParaRPr>
          </a:p>
        </p:txBody>
      </p:sp>
      <p:sp>
        <p:nvSpPr>
          <p:cNvPr id="42000" name="AutoShape 16"/>
          <p:cNvSpPr>
            <a:spLocks noChangeArrowheads="1"/>
          </p:cNvSpPr>
          <p:nvPr/>
        </p:nvSpPr>
        <p:spPr bwMode="auto">
          <a:xfrm>
            <a:off x="6327775" y="38100"/>
            <a:ext cx="2709862" cy="1074737"/>
          </a:xfrm>
          <a:prstGeom prst="roundRect">
            <a:avLst>
              <a:gd name="adj" fmla="val 13306"/>
            </a:avLst>
          </a:prstGeom>
          <a:solidFill>
            <a:schemeClr val="bg1">
              <a:alpha val="56000"/>
            </a:schemeClr>
          </a:solidFill>
          <a:ln w="9525">
            <a:solidFill>
              <a:schemeClr val="bg2"/>
            </a:solidFill>
            <a:round/>
            <a:headEnd/>
            <a:tailEnd/>
          </a:ln>
        </p:spPr>
        <p:txBody>
          <a:bodyPr lIns="228600" tIns="137160" rIns="228600" bIns="137160"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Lucida Sans Unicode" pitchFamily="34" charset="0"/>
                <a:ea typeface="ＭＳ Ｐゴシック" pitchFamily="80" charset="-128"/>
              </a:rPr>
              <a:t>Should I ask about suicide?</a:t>
            </a:r>
          </a:p>
        </p:txBody>
      </p:sp>
      <p:sp>
        <p:nvSpPr>
          <p:cNvPr id="13" name="Rectangle 12">
            <a:extLst>
              <a:ext uri="{FF2B5EF4-FFF2-40B4-BE49-F238E27FC236}">
                <a16:creationId xmlns:a16="http://schemas.microsoft.com/office/drawing/2014/main" id="{41BF270F-E93D-4944-9F4E-020586A56FC3}"/>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423521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DB048662-3776-4BCB-BCE6-FA4C48AAF8BD}"/>
              </a:ext>
            </a:extLst>
          </p:cNvPr>
          <p:cNvSpPr/>
          <p:nvPr/>
        </p:nvSpPr>
        <p:spPr bwMode="auto">
          <a:xfrm>
            <a:off x="133350" y="1657350"/>
            <a:ext cx="1074419" cy="120015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a:ln>
                <a:noFill/>
              </a:ln>
              <a:solidFill>
                <a:schemeClr val="tx1"/>
              </a:solidFill>
              <a:effectLst/>
              <a:latin typeface="Lucida Grande" pitchFamily="50" charset="0"/>
              <a:ea typeface="ＭＳ Ｐゴシック" pitchFamily="50" charset="-128"/>
              <a:cs typeface="ＭＳ Ｐゴシック" pitchFamily="50" charset="-128"/>
            </a:endParaRPr>
          </a:p>
        </p:txBody>
      </p:sp>
      <p:pic>
        <p:nvPicPr>
          <p:cNvPr id="4" name="Picture 3">
            <a:extLst>
              <a:ext uri="{FF2B5EF4-FFF2-40B4-BE49-F238E27FC236}">
                <a16:creationId xmlns:a16="http://schemas.microsoft.com/office/drawing/2014/main" id="{FAF61CD7-6C63-455F-82BE-A003E3FFC703}"/>
              </a:ext>
            </a:extLst>
          </p:cNvPr>
          <p:cNvPicPr>
            <a:picLocks noChangeAspect="1"/>
          </p:cNvPicPr>
          <p:nvPr/>
        </p:nvPicPr>
        <p:blipFill>
          <a:blip r:embed="rId3"/>
          <a:stretch>
            <a:fillRect/>
          </a:stretch>
        </p:blipFill>
        <p:spPr>
          <a:xfrm>
            <a:off x="119319" y="6130842"/>
            <a:ext cx="4354286" cy="548232"/>
          </a:xfrm>
          <a:prstGeom prst="rect">
            <a:avLst/>
          </a:prstGeom>
        </p:spPr>
      </p:pic>
      <p:pic>
        <p:nvPicPr>
          <p:cNvPr id="5" name="Picture 4">
            <a:extLst>
              <a:ext uri="{FF2B5EF4-FFF2-40B4-BE49-F238E27FC236}">
                <a16:creationId xmlns:a16="http://schemas.microsoft.com/office/drawing/2014/main" id="{7B81957F-D1B1-4D78-9B7F-E33E45AA064B}"/>
              </a:ext>
            </a:extLst>
          </p:cNvPr>
          <p:cNvPicPr>
            <a:picLocks noChangeAspect="1"/>
          </p:cNvPicPr>
          <p:nvPr/>
        </p:nvPicPr>
        <p:blipFill rotWithShape="1">
          <a:blip r:embed="rId4"/>
          <a:srcRect t="2962" b="2356"/>
          <a:stretch/>
        </p:blipFill>
        <p:spPr>
          <a:xfrm>
            <a:off x="1217604" y="0"/>
            <a:ext cx="6431424" cy="6101814"/>
          </a:xfrm>
          <a:prstGeom prst="rect">
            <a:avLst/>
          </a:prstGeom>
        </p:spPr>
      </p:pic>
    </p:spTree>
    <p:extLst>
      <p:ext uri="{BB962C8B-B14F-4D97-AF65-F5344CB8AC3E}">
        <p14:creationId xmlns:p14="http://schemas.microsoft.com/office/powerpoint/2010/main" val="1303977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Rectangle 3"/>
          <p:cNvSpPr>
            <a:spLocks noGrp="1" noChangeArrowheads="1"/>
          </p:cNvSpPr>
          <p:nvPr>
            <p:ph type="body" idx="1"/>
          </p:nvPr>
        </p:nvSpPr>
        <p:spPr>
          <a:xfrm>
            <a:off x="1143000" y="1489075"/>
            <a:ext cx="6858000" cy="3781425"/>
          </a:xfrm>
        </p:spPr>
        <p:txBody>
          <a:bodyPr/>
          <a:lstStyle/>
          <a:p>
            <a:pPr eaLnBrk="1" hangingPunct="1"/>
            <a:r>
              <a:rPr lang="en-US" altLang="en-US" dirty="0"/>
              <a:t>I need to openly </a:t>
            </a:r>
            <a:r>
              <a:rPr lang="en-US" altLang="en-US" b="1" dirty="0">
                <a:solidFill>
                  <a:srgbClr val="FF5C00"/>
                </a:solidFill>
              </a:rPr>
              <a:t>Tell</a:t>
            </a:r>
            <a:r>
              <a:rPr lang="en-US" altLang="en-US" dirty="0"/>
              <a:t> someone about my thoughts of suicide.</a:t>
            </a:r>
          </a:p>
          <a:p>
            <a:pPr eaLnBrk="1" hangingPunct="1"/>
            <a:r>
              <a:rPr lang="en-US" altLang="en-US" dirty="0"/>
              <a:t>I would like to </a:t>
            </a:r>
            <a:r>
              <a:rPr lang="en-US" altLang="en-US" b="1" dirty="0">
                <a:solidFill>
                  <a:srgbClr val="FF5C00"/>
                </a:solidFill>
              </a:rPr>
              <a:t>Tell</a:t>
            </a:r>
            <a:r>
              <a:rPr lang="en-US" altLang="en-US" dirty="0"/>
              <a:t> several people.</a:t>
            </a:r>
          </a:p>
          <a:p>
            <a:pPr eaLnBrk="1" hangingPunct="1"/>
            <a:r>
              <a:rPr lang="en-US" altLang="en-US" dirty="0"/>
              <a:t>I am aware that I may be cautious in saying it as openly as I want to.</a:t>
            </a:r>
          </a:p>
          <a:p>
            <a:pPr eaLnBrk="1" hangingPunct="1"/>
            <a:r>
              <a:rPr lang="en-US" altLang="en-US" dirty="0"/>
              <a:t>I will be watching for reactions.</a:t>
            </a:r>
          </a:p>
        </p:txBody>
      </p:sp>
      <p:sp>
        <p:nvSpPr>
          <p:cNvPr id="44036" name="Rectangle 4"/>
          <p:cNvSpPr>
            <a:spLocks noChangeArrowheads="1"/>
          </p:cNvSpPr>
          <p:nvPr/>
        </p:nvSpPr>
        <p:spPr bwMode="auto">
          <a:xfrm>
            <a:off x="1143000" y="669925"/>
            <a:ext cx="6858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eaLnBrk="1" hangingPunct="1">
              <a:spcBef>
                <a:spcPct val="20000"/>
              </a:spcBef>
              <a:spcAft>
                <a:spcPct val="10000"/>
              </a:spcAft>
            </a:pPr>
            <a:r>
              <a:rPr lang="en-US" altLang="en-US" sz="3200" b="1">
                <a:solidFill>
                  <a:srgbClr val="FF5C00"/>
                </a:solidFill>
              </a:rPr>
              <a:t>T</a:t>
            </a:r>
            <a:r>
              <a:rPr lang="en-US" altLang="en-US" sz="3200" b="1"/>
              <a:t>ALK: I need to</a:t>
            </a:r>
            <a:r>
              <a:rPr lang="en-US" altLang="en-US" sz="3200" b="1">
                <a:solidFill>
                  <a:srgbClr val="FF5C00"/>
                </a:solidFill>
              </a:rPr>
              <a:t> Tell</a:t>
            </a:r>
          </a:p>
        </p:txBody>
      </p:sp>
      <p:sp>
        <p:nvSpPr>
          <p:cNvPr id="7" name="Rectangle 6">
            <a:extLst>
              <a:ext uri="{FF2B5EF4-FFF2-40B4-BE49-F238E27FC236}">
                <a16:creationId xmlns:a16="http://schemas.microsoft.com/office/drawing/2014/main" id="{206B997A-B3C8-4C06-837D-9CBA14CAF7C0}"/>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2888439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351A-55E6-40BF-A4BC-37B301563BAE}"/>
              </a:ext>
            </a:extLst>
          </p:cNvPr>
          <p:cNvSpPr>
            <a:spLocks noGrp="1"/>
          </p:cNvSpPr>
          <p:nvPr>
            <p:ph type="title"/>
          </p:nvPr>
        </p:nvSpPr>
        <p:spPr>
          <a:xfrm>
            <a:off x="889000" y="5257800"/>
            <a:ext cx="7366000" cy="1016000"/>
          </a:xfrm>
        </p:spPr>
        <p:txBody>
          <a:bodyPr/>
          <a:lstStyle/>
          <a:p>
            <a:pPr algn="ctr"/>
            <a:r>
              <a:rPr lang="en-US" dirty="0">
                <a:latin typeface="Arial" panose="020B0604020202020204" pitchFamily="34" charset="0"/>
                <a:cs typeface="Arial" panose="020B0604020202020204" pitchFamily="34" charset="0"/>
              </a:rPr>
              <a:t>If you are having thoughts of suicide or need immediate assistance,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please call the Georgia Crisis and Access Line at </a:t>
            </a:r>
            <a:r>
              <a:rPr lang="en-US" b="1" dirty="0">
                <a:latin typeface="Arial" panose="020B0604020202020204" pitchFamily="34" charset="0"/>
                <a:cs typeface="Arial" panose="020B0604020202020204" pitchFamily="34" charset="0"/>
              </a:rPr>
              <a:t>1-800-715-4225</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A4B64D6-C294-4538-8FB9-D5316E3D453D}"/>
              </a:ext>
            </a:extLst>
          </p:cNvPr>
          <p:cNvSpPr>
            <a:spLocks noGrp="1"/>
          </p:cNvSpPr>
          <p:nvPr>
            <p:ph idx="1"/>
          </p:nvPr>
        </p:nvSpPr>
        <p:spPr>
          <a:xfrm>
            <a:off x="889000" y="346075"/>
            <a:ext cx="7366000" cy="2498725"/>
          </a:xfrm>
        </p:spPr>
        <p:txBody>
          <a:bodyPr/>
          <a:lstStyle/>
          <a:p>
            <a:pPr marL="0" indent="0" algn="ctr">
              <a:buNone/>
            </a:pPr>
            <a:r>
              <a:rPr lang="en-US" b="1" dirty="0">
                <a:latin typeface="Arial" panose="020B0604020202020204" pitchFamily="34" charset="0"/>
                <a:cs typeface="Arial" panose="020B0604020202020204" pitchFamily="34" charset="0"/>
              </a:rPr>
              <a:t>LEARNING OBJECTIVES</a:t>
            </a:r>
            <a:endParaRPr lang="en-US" i="1" dirty="0">
              <a:latin typeface="Arial" panose="020B0604020202020204" pitchFamily="34" charset="0"/>
              <a:cs typeface="Arial" panose="020B0604020202020204" pitchFamily="34" charset="0"/>
            </a:endParaRPr>
          </a:p>
          <a:p>
            <a:pPr marL="0" indent="0">
              <a:buNone/>
            </a:pPr>
            <a:br>
              <a:rPr lang="en-US" sz="2000" i="1" dirty="0">
                <a:latin typeface="Arial" panose="020B0604020202020204" pitchFamily="34" charset="0"/>
                <a:cs typeface="Arial" panose="020B0604020202020204" pitchFamily="34" charset="0"/>
              </a:rPr>
            </a:br>
            <a:r>
              <a:rPr lang="en-US" i="1" dirty="0" err="1">
                <a:latin typeface="Arial" panose="020B0604020202020204" pitchFamily="34" charset="0"/>
                <a:cs typeface="Arial" panose="020B0604020202020204" pitchFamily="34" charset="0"/>
              </a:rPr>
              <a:t>suicideTALK</a:t>
            </a:r>
            <a:r>
              <a:rPr lang="en-US" dirty="0">
                <a:latin typeface="Arial" panose="020B0604020202020204" pitchFamily="34" charset="0"/>
                <a:cs typeface="Arial" panose="020B0604020202020204" pitchFamily="34" charset="0"/>
              </a:rPr>
              <a:t> participants will:</a:t>
            </a:r>
          </a:p>
          <a:p>
            <a:pPr lvl="1">
              <a:buFont typeface="Arial" panose="020B0604020202020204" pitchFamily="34" charset="0"/>
              <a:buChar char="•"/>
            </a:pPr>
            <a:r>
              <a:rPr lang="en-US" sz="2400" dirty="0">
                <a:latin typeface="Arial" panose="020B0604020202020204" pitchFamily="34" charset="0"/>
                <a:cs typeface="Arial" panose="020B0604020202020204" pitchFamily="34" charset="0"/>
              </a:rPr>
              <a:t>Understand the impact of suicide in our community.</a:t>
            </a:r>
          </a:p>
          <a:p>
            <a:pPr lvl="1">
              <a:buFont typeface="Arial" panose="020B0604020202020204" pitchFamily="34" charset="0"/>
              <a:buChar char="•"/>
            </a:pPr>
            <a:r>
              <a:rPr lang="en-US" sz="2400" dirty="0">
                <a:latin typeface="Arial" panose="020B0604020202020204" pitchFamily="34" charset="0"/>
                <a:cs typeface="Arial" panose="020B0604020202020204" pitchFamily="34" charset="0"/>
              </a:rPr>
              <a:t>Explore how personal and community beliefs about suicide affect suicide stigma and safety.</a:t>
            </a:r>
          </a:p>
          <a:p>
            <a:pPr lvl="1">
              <a:buFont typeface="Arial" panose="020B0604020202020204" pitchFamily="34" charset="0"/>
              <a:buChar char="•"/>
            </a:pPr>
            <a:r>
              <a:rPr lang="en-US" sz="2400" dirty="0">
                <a:latin typeface="Arial" panose="020B0604020202020204" pitchFamily="34" charset="0"/>
                <a:cs typeface="Arial" panose="020B0604020202020204" pitchFamily="34" charset="0"/>
              </a:rPr>
              <a:t>Learn how to take the first steps towards suicide prevention.</a:t>
            </a:r>
          </a:p>
          <a:p>
            <a:pPr lvl="1">
              <a:buFont typeface="Arial" panose="020B0604020202020204" pitchFamily="34" charset="0"/>
              <a:buChar char="•"/>
            </a:pPr>
            <a:r>
              <a:rPr lang="en-US" sz="2400" dirty="0">
                <a:latin typeface="Arial" panose="020B0604020202020204" pitchFamily="34" charset="0"/>
                <a:cs typeface="Arial" panose="020B0604020202020204" pitchFamily="34" charset="0"/>
              </a:rPr>
              <a:t>Contribute to suicide safety in the community.</a:t>
            </a:r>
          </a:p>
          <a:p>
            <a:pPr marL="0" indent="0">
              <a:buNone/>
            </a:pPr>
            <a:endParaRPr lang="en-US" sz="20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7FDE1C3-57E9-46E2-92F9-D3ACEB846F27}"/>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1162980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3"/>
          <p:cNvSpPr>
            <a:spLocks noChangeArrowheads="1"/>
          </p:cNvSpPr>
          <p:nvPr/>
        </p:nvSpPr>
        <p:spPr bwMode="auto">
          <a:xfrm>
            <a:off x="1143000" y="1489075"/>
            <a:ext cx="66071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eaLnBrk="1" hangingPunct="1">
              <a:spcBef>
                <a:spcPct val="20000"/>
              </a:spcBef>
              <a:spcAft>
                <a:spcPct val="10000"/>
              </a:spcAft>
              <a:buFontTx/>
              <a:buChar char="•"/>
            </a:pPr>
            <a:r>
              <a:rPr lang="en-US" altLang="en-US" dirty="0"/>
              <a:t>Once I have given you any reason to think that I might be thinking about suicide, please </a:t>
            </a:r>
            <a:r>
              <a:rPr lang="en-US" altLang="en-US" b="1" dirty="0">
                <a:solidFill>
                  <a:srgbClr val="FF5C00"/>
                </a:solidFill>
              </a:rPr>
              <a:t>Ask</a:t>
            </a:r>
            <a:r>
              <a:rPr lang="en-US" altLang="en-US" dirty="0"/>
              <a:t> me exactly about suicide.</a:t>
            </a:r>
          </a:p>
          <a:p>
            <a:pPr eaLnBrk="1" hangingPunct="1">
              <a:spcBef>
                <a:spcPct val="20000"/>
              </a:spcBef>
              <a:spcAft>
                <a:spcPct val="10000"/>
              </a:spcAft>
              <a:buClr>
                <a:schemeClr val="tx1"/>
              </a:buClr>
              <a:buFontTx/>
              <a:buChar char="•"/>
            </a:pPr>
            <a:r>
              <a:rPr lang="en-US" altLang="en-US" b="1" dirty="0">
                <a:solidFill>
                  <a:srgbClr val="FF5C00"/>
                </a:solidFill>
              </a:rPr>
              <a:t>Ask </a:t>
            </a:r>
            <a:r>
              <a:rPr lang="en-US" altLang="en-US" dirty="0"/>
              <a:t>me as directly, clearly and as soon as you can.</a:t>
            </a:r>
          </a:p>
          <a:p>
            <a:pPr eaLnBrk="1" hangingPunct="1">
              <a:spcBef>
                <a:spcPct val="20000"/>
              </a:spcBef>
              <a:spcAft>
                <a:spcPct val="10000"/>
              </a:spcAft>
              <a:buFontTx/>
              <a:buChar char="•"/>
            </a:pPr>
            <a:r>
              <a:rPr lang="en-US" altLang="en-US" dirty="0"/>
              <a:t>Right now that is exactly what I want to you do.</a:t>
            </a:r>
          </a:p>
        </p:txBody>
      </p:sp>
      <p:sp>
        <p:nvSpPr>
          <p:cNvPr id="46084" name="Rectangle 4"/>
          <p:cNvSpPr>
            <a:spLocks noChangeArrowheads="1"/>
          </p:cNvSpPr>
          <p:nvPr/>
        </p:nvSpPr>
        <p:spPr bwMode="auto">
          <a:xfrm>
            <a:off x="1143000" y="669925"/>
            <a:ext cx="6858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eaLnBrk="1" hangingPunct="1">
              <a:spcBef>
                <a:spcPct val="20000"/>
              </a:spcBef>
              <a:spcAft>
                <a:spcPct val="10000"/>
              </a:spcAft>
            </a:pPr>
            <a:r>
              <a:rPr lang="en-US" altLang="en-US" sz="3200" b="1"/>
              <a:t>T</a:t>
            </a:r>
            <a:r>
              <a:rPr lang="en-US" altLang="en-US" sz="3200" b="1">
                <a:solidFill>
                  <a:srgbClr val="FF5C00"/>
                </a:solidFill>
              </a:rPr>
              <a:t>A</a:t>
            </a:r>
            <a:r>
              <a:rPr lang="en-US" altLang="en-US" sz="3200" b="1"/>
              <a:t>LK: I need someone to</a:t>
            </a:r>
            <a:r>
              <a:rPr lang="en-US" altLang="en-US" sz="3200" b="1">
                <a:solidFill>
                  <a:srgbClr val="FF5C00"/>
                </a:solidFill>
              </a:rPr>
              <a:t> Ask</a:t>
            </a:r>
          </a:p>
        </p:txBody>
      </p:sp>
      <p:sp>
        <p:nvSpPr>
          <p:cNvPr id="7" name="Rectangle 6">
            <a:extLst>
              <a:ext uri="{FF2B5EF4-FFF2-40B4-BE49-F238E27FC236}">
                <a16:creationId xmlns:a16="http://schemas.microsoft.com/office/drawing/2014/main" id="{7FFC72A1-48F8-41C9-9EBC-F792126BCDE7}"/>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2229335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3"/>
          <p:cNvSpPr>
            <a:spLocks noChangeArrowheads="1"/>
          </p:cNvSpPr>
          <p:nvPr/>
        </p:nvSpPr>
        <p:spPr bwMode="auto">
          <a:xfrm>
            <a:off x="1143000" y="1489075"/>
            <a:ext cx="685800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eaLnBrk="1" hangingPunct="1">
              <a:spcBef>
                <a:spcPct val="20000"/>
              </a:spcBef>
              <a:spcAft>
                <a:spcPct val="10000"/>
              </a:spcAft>
              <a:buFontTx/>
              <a:buChar char="•"/>
            </a:pPr>
            <a:r>
              <a:rPr lang="en-US" altLang="en-US" dirty="0"/>
              <a:t>I hope you are a good </a:t>
            </a:r>
            <a:r>
              <a:rPr lang="en-US" altLang="en-US" b="1" dirty="0">
                <a:solidFill>
                  <a:srgbClr val="0F5380"/>
                </a:solidFill>
              </a:rPr>
              <a:t>Listener.</a:t>
            </a:r>
            <a:endParaRPr lang="en-US" altLang="en-US" dirty="0"/>
          </a:p>
          <a:p>
            <a:pPr eaLnBrk="1" hangingPunct="1">
              <a:spcBef>
                <a:spcPct val="20000"/>
              </a:spcBef>
              <a:spcAft>
                <a:spcPct val="10000"/>
              </a:spcAft>
              <a:buFontTx/>
              <a:buChar char="•"/>
            </a:pPr>
            <a:r>
              <a:rPr lang="en-US" altLang="en-US" dirty="0"/>
              <a:t>I hope you will </a:t>
            </a:r>
            <a:r>
              <a:rPr lang="en-US" altLang="en-US" b="1" dirty="0">
                <a:solidFill>
                  <a:srgbClr val="0F5380"/>
                </a:solidFill>
              </a:rPr>
              <a:t>Listen</a:t>
            </a:r>
            <a:r>
              <a:rPr lang="en-US" altLang="en-US" dirty="0"/>
              <a:t> to what I need to say, not to what you might like me to say.</a:t>
            </a:r>
          </a:p>
          <a:p>
            <a:pPr eaLnBrk="1" hangingPunct="1">
              <a:spcBef>
                <a:spcPct val="20000"/>
              </a:spcBef>
              <a:spcAft>
                <a:spcPct val="10000"/>
              </a:spcAft>
              <a:buFontTx/>
              <a:buChar char="•"/>
            </a:pPr>
            <a:r>
              <a:rPr lang="en-US" altLang="en-US" dirty="0"/>
              <a:t>I have not really talked to anyone about suicide.</a:t>
            </a:r>
          </a:p>
          <a:p>
            <a:pPr eaLnBrk="1" hangingPunct="1">
              <a:spcBef>
                <a:spcPct val="20000"/>
              </a:spcBef>
              <a:spcAft>
                <a:spcPct val="10000"/>
              </a:spcAft>
              <a:buFontTx/>
              <a:buChar char="•"/>
            </a:pPr>
            <a:r>
              <a:rPr lang="en-US" altLang="en-US" dirty="0"/>
              <a:t>I need to clear my thoughts by talking through them.</a:t>
            </a:r>
          </a:p>
        </p:txBody>
      </p:sp>
      <p:sp>
        <p:nvSpPr>
          <p:cNvPr id="48132" name="Rectangle 4"/>
          <p:cNvSpPr>
            <a:spLocks noChangeArrowheads="1"/>
          </p:cNvSpPr>
          <p:nvPr/>
        </p:nvSpPr>
        <p:spPr bwMode="auto">
          <a:xfrm>
            <a:off x="1143000" y="669925"/>
            <a:ext cx="6858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eaLnBrk="1" hangingPunct="1">
              <a:spcBef>
                <a:spcPct val="20000"/>
              </a:spcBef>
              <a:spcAft>
                <a:spcPct val="10000"/>
              </a:spcAft>
            </a:pPr>
            <a:r>
              <a:rPr lang="en-US" altLang="en-US" sz="3200" b="1" dirty="0"/>
              <a:t>TA</a:t>
            </a:r>
            <a:r>
              <a:rPr lang="en-US" altLang="en-US" sz="3200" b="1" dirty="0">
                <a:solidFill>
                  <a:srgbClr val="0F5380"/>
                </a:solidFill>
              </a:rPr>
              <a:t>L</a:t>
            </a:r>
            <a:r>
              <a:rPr lang="en-US" altLang="en-US" sz="3200" b="1" dirty="0"/>
              <a:t>K: I need someone to</a:t>
            </a:r>
            <a:r>
              <a:rPr lang="en-US" altLang="en-US" sz="3200" b="1" dirty="0">
                <a:solidFill>
                  <a:srgbClr val="FF5C00"/>
                </a:solidFill>
              </a:rPr>
              <a:t> </a:t>
            </a:r>
            <a:r>
              <a:rPr lang="en-US" altLang="en-US" sz="3200" b="1" dirty="0">
                <a:solidFill>
                  <a:srgbClr val="0F5380"/>
                </a:solidFill>
              </a:rPr>
              <a:t>Listen</a:t>
            </a:r>
          </a:p>
        </p:txBody>
      </p:sp>
      <p:sp>
        <p:nvSpPr>
          <p:cNvPr id="7" name="Rectangle 6">
            <a:extLst>
              <a:ext uri="{FF2B5EF4-FFF2-40B4-BE49-F238E27FC236}">
                <a16:creationId xmlns:a16="http://schemas.microsoft.com/office/drawing/2014/main" id="{6C26BD6B-52E4-4728-8804-3F2301AF5F51}"/>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1598240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3"/>
          <p:cNvSpPr>
            <a:spLocks noChangeArrowheads="1"/>
          </p:cNvSpPr>
          <p:nvPr/>
        </p:nvSpPr>
        <p:spPr bwMode="auto">
          <a:xfrm>
            <a:off x="1143000" y="1489075"/>
            <a:ext cx="685800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eaLnBrk="1" hangingPunct="1">
              <a:spcBef>
                <a:spcPct val="20000"/>
              </a:spcBef>
              <a:spcAft>
                <a:spcPct val="10000"/>
              </a:spcAft>
              <a:buFontTx/>
              <a:buChar char="•"/>
            </a:pPr>
            <a:r>
              <a:rPr lang="en-US" altLang="en-US" dirty="0"/>
              <a:t>I don’t know what to do.</a:t>
            </a:r>
          </a:p>
          <a:p>
            <a:pPr eaLnBrk="1" hangingPunct="1">
              <a:spcBef>
                <a:spcPct val="20000"/>
              </a:spcBef>
              <a:spcAft>
                <a:spcPct val="10000"/>
              </a:spcAft>
              <a:buFontTx/>
              <a:buChar char="•"/>
            </a:pPr>
            <a:r>
              <a:rPr lang="en-US" altLang="en-US" dirty="0"/>
              <a:t>Can you help me think about what needs to be done?</a:t>
            </a:r>
            <a:endParaRPr lang="en-US" altLang="en-US" b="1" dirty="0">
              <a:solidFill>
                <a:srgbClr val="008C6C"/>
              </a:solidFill>
            </a:endParaRPr>
          </a:p>
          <a:p>
            <a:pPr eaLnBrk="1" hangingPunct="1">
              <a:spcBef>
                <a:spcPct val="20000"/>
              </a:spcBef>
              <a:spcAft>
                <a:spcPct val="10000"/>
              </a:spcAft>
              <a:buFontTx/>
              <a:buChar char="•"/>
            </a:pPr>
            <a:r>
              <a:rPr lang="en-US" altLang="en-US" dirty="0"/>
              <a:t>Can you help me avoid dangers I may not fully recognize?</a:t>
            </a:r>
          </a:p>
        </p:txBody>
      </p:sp>
      <p:sp>
        <p:nvSpPr>
          <p:cNvPr id="50180" name="Rectangle 4"/>
          <p:cNvSpPr>
            <a:spLocks noChangeArrowheads="1"/>
          </p:cNvSpPr>
          <p:nvPr/>
        </p:nvSpPr>
        <p:spPr bwMode="auto">
          <a:xfrm>
            <a:off x="1143000" y="669925"/>
            <a:ext cx="6858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eaLnBrk="1" hangingPunct="1">
              <a:spcBef>
                <a:spcPct val="20000"/>
              </a:spcBef>
              <a:spcAft>
                <a:spcPct val="10000"/>
              </a:spcAft>
            </a:pPr>
            <a:r>
              <a:rPr lang="en-US" altLang="en-US" sz="3200" b="1"/>
              <a:t>TAL</a:t>
            </a:r>
            <a:r>
              <a:rPr lang="en-US" altLang="en-US" sz="3200" b="1">
                <a:solidFill>
                  <a:srgbClr val="008C6C"/>
                </a:solidFill>
              </a:rPr>
              <a:t>K</a:t>
            </a:r>
            <a:r>
              <a:rPr lang="en-US" altLang="en-US" sz="3200" b="1"/>
              <a:t>: I need help</a:t>
            </a:r>
            <a:r>
              <a:rPr lang="en-US" altLang="en-US" sz="3200" b="1">
                <a:solidFill>
                  <a:srgbClr val="FF5C00"/>
                </a:solidFill>
              </a:rPr>
              <a:t> </a:t>
            </a:r>
            <a:r>
              <a:rPr lang="en-US" altLang="en-US" sz="3200" b="1">
                <a:solidFill>
                  <a:srgbClr val="008C6C"/>
                </a:solidFill>
              </a:rPr>
              <a:t>Keeping Safe</a:t>
            </a:r>
          </a:p>
        </p:txBody>
      </p:sp>
      <p:sp>
        <p:nvSpPr>
          <p:cNvPr id="7" name="Rectangle 6">
            <a:extLst>
              <a:ext uri="{FF2B5EF4-FFF2-40B4-BE49-F238E27FC236}">
                <a16:creationId xmlns:a16="http://schemas.microsoft.com/office/drawing/2014/main" id="{5A009F90-2D0A-4C0A-ACA1-679C419B0CE9}"/>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3555010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ular Callout 15"/>
          <p:cNvSpPr>
            <a:spLocks noChangeArrowheads="1"/>
          </p:cNvSpPr>
          <p:nvPr/>
        </p:nvSpPr>
        <p:spPr bwMode="auto">
          <a:xfrm>
            <a:off x="917575" y="1685925"/>
            <a:ext cx="5038725" cy="850900"/>
          </a:xfrm>
          <a:prstGeom prst="wedgeRectCallout">
            <a:avLst>
              <a:gd name="adj1" fmla="val -59273"/>
              <a:gd name="adj2" fmla="val 42356"/>
            </a:avLst>
          </a:prstGeom>
          <a:solidFill>
            <a:schemeClr val="bg1"/>
          </a:solidFill>
          <a:ln>
            <a:noFill/>
          </a:ln>
          <a:effectLst>
            <a:outerShdw blurRad="76200" dist="12700" dir="7859977" rotWithShape="0">
              <a:srgbClr val="80808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lIns="182880" tIns="91440" rIns="182880" bIns="91440"/>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2000" dirty="0"/>
              <a:t>I need someone to </a:t>
            </a:r>
            <a:r>
              <a:rPr lang="en-US" altLang="en-US" sz="2000" b="1" dirty="0">
                <a:solidFill>
                  <a:srgbClr val="FF5C00"/>
                </a:solidFill>
              </a:rPr>
              <a:t>Ask </a:t>
            </a:r>
            <a:r>
              <a:rPr lang="en-US" altLang="en-US" sz="2000" dirty="0"/>
              <a:t>me about my</a:t>
            </a:r>
          </a:p>
          <a:p>
            <a:pPr>
              <a:spcBef>
                <a:spcPct val="0"/>
              </a:spcBef>
            </a:pPr>
            <a:r>
              <a:rPr lang="en-US" altLang="en-US" sz="2000" dirty="0"/>
              <a:t>thoughts of suicide.</a:t>
            </a:r>
          </a:p>
        </p:txBody>
      </p:sp>
      <p:sp>
        <p:nvSpPr>
          <p:cNvPr id="17" name="Rounded Rectangular Callout 16"/>
          <p:cNvSpPr>
            <a:spLocks noChangeArrowheads="1"/>
          </p:cNvSpPr>
          <p:nvPr/>
        </p:nvSpPr>
        <p:spPr bwMode="auto">
          <a:xfrm>
            <a:off x="3810000" y="2260600"/>
            <a:ext cx="4533900" cy="457200"/>
          </a:xfrm>
          <a:prstGeom prst="wedgeRectCallout">
            <a:avLst>
              <a:gd name="adj1" fmla="val 59259"/>
              <a:gd name="adj2" fmla="val 40606"/>
            </a:avLst>
          </a:prstGeom>
          <a:solidFill>
            <a:schemeClr val="bg1"/>
          </a:solidFill>
          <a:ln>
            <a:noFill/>
          </a:ln>
          <a:effectLst>
            <a:outerShdw blurRad="76200" dist="12700" dir="7859977" rotWithShape="0">
              <a:srgbClr val="80808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lIns="182880" tIns="91440" rIns="182880" bIns="91440"/>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1600" dirty="0"/>
              <a:t>I am willing and able to </a:t>
            </a:r>
            <a:r>
              <a:rPr lang="en-US" altLang="en-US" sz="1600" b="1" dirty="0">
                <a:solidFill>
                  <a:srgbClr val="FF5C00"/>
                </a:solidFill>
              </a:rPr>
              <a:t>Ask </a:t>
            </a:r>
            <a:r>
              <a:rPr lang="en-US" altLang="en-US" sz="1600" dirty="0"/>
              <a:t>you directly.</a:t>
            </a:r>
          </a:p>
        </p:txBody>
      </p:sp>
      <p:sp>
        <p:nvSpPr>
          <p:cNvPr id="18" name="Rounded Rectangular Callout 17"/>
          <p:cNvSpPr>
            <a:spLocks noChangeArrowheads="1"/>
          </p:cNvSpPr>
          <p:nvPr/>
        </p:nvSpPr>
        <p:spPr bwMode="auto">
          <a:xfrm>
            <a:off x="917575" y="454025"/>
            <a:ext cx="4594225" cy="854075"/>
          </a:xfrm>
          <a:prstGeom prst="wedgeRectCallout">
            <a:avLst>
              <a:gd name="adj1" fmla="val -59259"/>
              <a:gd name="adj2" fmla="val 53347"/>
            </a:avLst>
          </a:prstGeom>
          <a:solidFill>
            <a:schemeClr val="bg1"/>
          </a:solidFill>
          <a:ln>
            <a:noFill/>
          </a:ln>
          <a:effectLst>
            <a:outerShdw blurRad="76200" dist="12700" dir="7859977" rotWithShape="0">
              <a:srgbClr val="80808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lIns="182880" tIns="91440" rIns="182880" bIns="91440"/>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2000"/>
              <a:t>I need to </a:t>
            </a:r>
            <a:r>
              <a:rPr lang="en-US" altLang="en-US" sz="2000" b="1">
                <a:solidFill>
                  <a:srgbClr val="FF5C00"/>
                </a:solidFill>
              </a:rPr>
              <a:t>Tell </a:t>
            </a:r>
            <a:r>
              <a:rPr lang="en-US" altLang="en-US" sz="2000"/>
              <a:t>someone about</a:t>
            </a:r>
          </a:p>
          <a:p>
            <a:pPr>
              <a:spcBef>
                <a:spcPct val="0"/>
              </a:spcBef>
            </a:pPr>
            <a:r>
              <a:rPr lang="en-US" altLang="en-US" sz="2000"/>
              <a:t>my thoughts of suicide.</a:t>
            </a:r>
          </a:p>
        </p:txBody>
      </p:sp>
      <p:sp>
        <p:nvSpPr>
          <p:cNvPr id="19" name="Rounded Rectangular Callout 18"/>
          <p:cNvSpPr>
            <a:spLocks noChangeArrowheads="1"/>
          </p:cNvSpPr>
          <p:nvPr/>
        </p:nvSpPr>
        <p:spPr bwMode="auto">
          <a:xfrm>
            <a:off x="4229100" y="1028700"/>
            <a:ext cx="4114800" cy="457200"/>
          </a:xfrm>
          <a:prstGeom prst="wedgeRectCallout">
            <a:avLst>
              <a:gd name="adj1" fmla="val 58949"/>
              <a:gd name="adj2" fmla="val 47222"/>
            </a:avLst>
          </a:prstGeom>
          <a:solidFill>
            <a:schemeClr val="bg1"/>
          </a:solidFill>
          <a:ln>
            <a:noFill/>
          </a:ln>
          <a:effectLst>
            <a:outerShdw blurRad="76200" dist="12700" dir="7859977" rotWithShape="0">
              <a:srgbClr val="80808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lIns="182880" tIns="91440" rIns="182880" bIns="91440"/>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1600" dirty="0"/>
              <a:t>I am alert to your needing to </a:t>
            </a:r>
            <a:r>
              <a:rPr lang="en-US" altLang="en-US" sz="1600" b="1" dirty="0">
                <a:solidFill>
                  <a:srgbClr val="FF5C00"/>
                </a:solidFill>
              </a:rPr>
              <a:t>Tell </a:t>
            </a:r>
            <a:r>
              <a:rPr lang="en-US" altLang="en-US" sz="1600" dirty="0"/>
              <a:t>me.</a:t>
            </a:r>
          </a:p>
        </p:txBody>
      </p:sp>
      <p:sp>
        <p:nvSpPr>
          <p:cNvPr id="20" name="Rounded Rectangular Callout 19"/>
          <p:cNvSpPr>
            <a:spLocks noChangeArrowheads="1"/>
          </p:cNvSpPr>
          <p:nvPr/>
        </p:nvSpPr>
        <p:spPr bwMode="auto">
          <a:xfrm>
            <a:off x="917575" y="2917825"/>
            <a:ext cx="4594225" cy="1171575"/>
          </a:xfrm>
          <a:prstGeom prst="wedgeRectCallout">
            <a:avLst>
              <a:gd name="adj1" fmla="val -59259"/>
              <a:gd name="adj2" fmla="val 47426"/>
            </a:avLst>
          </a:prstGeom>
          <a:solidFill>
            <a:schemeClr val="bg1"/>
          </a:solidFill>
          <a:ln>
            <a:noFill/>
          </a:ln>
          <a:effectLst>
            <a:outerShdw blurRad="76200" dist="12700" dir="7859977" rotWithShape="0">
              <a:srgbClr val="80808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lIns="182880" tIns="91440" rIns="182880" bIns="91440"/>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2000" dirty="0"/>
              <a:t>I need someone to </a:t>
            </a:r>
            <a:r>
              <a:rPr lang="en-US" altLang="en-US" sz="2000" b="1" dirty="0">
                <a:solidFill>
                  <a:srgbClr val="0F538D"/>
                </a:solidFill>
              </a:rPr>
              <a:t>Listen </a:t>
            </a:r>
            <a:r>
              <a:rPr lang="en-US" altLang="en-US" sz="2000" dirty="0"/>
              <a:t>to my</a:t>
            </a:r>
          </a:p>
          <a:p>
            <a:pPr>
              <a:spcBef>
                <a:spcPct val="0"/>
              </a:spcBef>
            </a:pPr>
            <a:r>
              <a:rPr lang="en-US" altLang="en-US" sz="2000" dirty="0"/>
              <a:t>thoughts and feelings</a:t>
            </a:r>
          </a:p>
          <a:p>
            <a:pPr>
              <a:spcBef>
                <a:spcPct val="0"/>
              </a:spcBef>
            </a:pPr>
            <a:r>
              <a:rPr lang="en-US" altLang="en-US" sz="2000" dirty="0"/>
              <a:t>about suicide.</a:t>
            </a:r>
          </a:p>
        </p:txBody>
      </p:sp>
      <p:sp>
        <p:nvSpPr>
          <p:cNvPr id="22" name="Rounded Rectangular Callout 21"/>
          <p:cNvSpPr>
            <a:spLocks noChangeArrowheads="1"/>
          </p:cNvSpPr>
          <p:nvPr/>
        </p:nvSpPr>
        <p:spPr bwMode="auto">
          <a:xfrm>
            <a:off x="917575" y="4479925"/>
            <a:ext cx="3667125" cy="850900"/>
          </a:xfrm>
          <a:prstGeom prst="wedgeRectCallout">
            <a:avLst>
              <a:gd name="adj1" fmla="val -61602"/>
              <a:gd name="adj2" fmla="val 42352"/>
            </a:avLst>
          </a:prstGeom>
          <a:solidFill>
            <a:schemeClr val="bg1"/>
          </a:solidFill>
          <a:ln>
            <a:noFill/>
          </a:ln>
          <a:effectLst>
            <a:outerShdw blurRad="76200" dist="12700" dir="7859977" rotWithShape="0">
              <a:srgbClr val="80808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lIns="182880" tIns="91440" rIns="182880" bIns="91440"/>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2000" dirty="0"/>
              <a:t>I need help </a:t>
            </a:r>
            <a:r>
              <a:rPr lang="en-US" altLang="en-US" sz="2000" b="1" dirty="0">
                <a:solidFill>
                  <a:srgbClr val="008C6C"/>
                </a:solidFill>
              </a:rPr>
              <a:t>Keeping Safe</a:t>
            </a:r>
          </a:p>
          <a:p>
            <a:pPr>
              <a:spcBef>
                <a:spcPct val="0"/>
              </a:spcBef>
            </a:pPr>
            <a:r>
              <a:rPr lang="en-US" altLang="en-US" sz="2000" dirty="0"/>
              <a:t>from suicide.</a:t>
            </a:r>
          </a:p>
        </p:txBody>
      </p:sp>
      <p:sp>
        <p:nvSpPr>
          <p:cNvPr id="23" name="Rounded Rectangular Callout 22"/>
          <p:cNvSpPr>
            <a:spLocks noChangeArrowheads="1"/>
          </p:cNvSpPr>
          <p:nvPr/>
        </p:nvSpPr>
        <p:spPr bwMode="auto">
          <a:xfrm>
            <a:off x="3530600" y="5054600"/>
            <a:ext cx="4813300" cy="457200"/>
          </a:xfrm>
          <a:prstGeom prst="wedgeRectCallout">
            <a:avLst>
              <a:gd name="adj1" fmla="val 59532"/>
              <a:gd name="adj2" fmla="val 40625"/>
            </a:avLst>
          </a:prstGeom>
          <a:solidFill>
            <a:schemeClr val="bg1"/>
          </a:solidFill>
          <a:ln>
            <a:noFill/>
          </a:ln>
          <a:effectLst>
            <a:outerShdw blurRad="76200" dist="12700" dir="7859977" rotWithShape="0">
              <a:srgbClr val="80808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lIns="182880" tIns="91440" rIns="182880" bIns="91440"/>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1600" dirty="0"/>
              <a:t>I am willing and able to help you </a:t>
            </a:r>
            <a:r>
              <a:rPr lang="en-US" altLang="en-US" sz="1600" b="1" dirty="0">
                <a:solidFill>
                  <a:srgbClr val="008C6C"/>
                </a:solidFill>
              </a:rPr>
              <a:t>Keep Safe.</a:t>
            </a:r>
          </a:p>
        </p:txBody>
      </p:sp>
      <p:sp>
        <p:nvSpPr>
          <p:cNvPr id="2" name="Rounded Rectangular Callout 16"/>
          <p:cNvSpPr>
            <a:spLocks noChangeArrowheads="1"/>
          </p:cNvSpPr>
          <p:nvPr/>
        </p:nvSpPr>
        <p:spPr bwMode="auto">
          <a:xfrm>
            <a:off x="4013200" y="3568700"/>
            <a:ext cx="4330700" cy="711200"/>
          </a:xfrm>
          <a:prstGeom prst="wedgeRectCallout">
            <a:avLst>
              <a:gd name="adj1" fmla="val 59676"/>
              <a:gd name="adj2" fmla="val 41069"/>
            </a:avLst>
          </a:prstGeom>
          <a:solidFill>
            <a:schemeClr val="bg1"/>
          </a:solidFill>
          <a:ln>
            <a:noFill/>
          </a:ln>
          <a:effectLst>
            <a:outerShdw blurRad="76200" dist="12700" dir="7859977" rotWithShape="0">
              <a:srgbClr val="80808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lIns="182880" tIns="91440" rIns="182880" bIns="91440"/>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1600" dirty="0"/>
              <a:t>I am willing and able to </a:t>
            </a:r>
            <a:r>
              <a:rPr lang="en-US" altLang="en-US" sz="1600" b="1" dirty="0">
                <a:solidFill>
                  <a:srgbClr val="00538E"/>
                </a:solidFill>
              </a:rPr>
              <a:t>Listen</a:t>
            </a:r>
            <a:r>
              <a:rPr lang="en-US" altLang="en-US" sz="1600" dirty="0"/>
              <a:t> to your</a:t>
            </a:r>
          </a:p>
          <a:p>
            <a:pPr>
              <a:spcBef>
                <a:spcPct val="0"/>
              </a:spcBef>
            </a:pPr>
            <a:r>
              <a:rPr lang="en-US" altLang="en-US" sz="1600" dirty="0"/>
              <a:t>thoughts and feelings about suicide.</a:t>
            </a:r>
          </a:p>
        </p:txBody>
      </p:sp>
      <p:sp>
        <p:nvSpPr>
          <p:cNvPr id="10" name="Rectangle 9">
            <a:extLst>
              <a:ext uri="{FF2B5EF4-FFF2-40B4-BE49-F238E27FC236}">
                <a16:creationId xmlns:a16="http://schemas.microsoft.com/office/drawing/2014/main" id="{FDDA4241-001C-4FC6-AD3D-048E7BB6342D}"/>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nodeType="afterGroup">
                            <p:stCondLst>
                              <p:cond delay="500"/>
                            </p:stCondLst>
                            <p:childTnLst>
                              <p:par>
                                <p:cTn id="9" presetID="2" presetClass="entr" presetSubtype="2" accel="50000" decel="5000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nodeType="afterGroup">
                            <p:stCondLst>
                              <p:cond delay="500"/>
                            </p:stCondLst>
                            <p:childTnLst>
                              <p:par>
                                <p:cTn id="19" presetID="2" presetClass="entr" presetSubtype="2" accel="50000" decel="5000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1+#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nodeType="afterGroup">
                            <p:stCondLst>
                              <p:cond delay="500"/>
                            </p:stCondLst>
                            <p:childTnLst>
                              <p:par>
                                <p:cTn id="29" presetID="2" presetClass="entr" presetSubtype="2" accel="50000" decel="5000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nodeType="afterGroup">
                            <p:stCondLst>
                              <p:cond delay="500"/>
                            </p:stCondLst>
                            <p:childTnLst>
                              <p:par>
                                <p:cTn id="39" presetID="2" presetClass="entr" presetSubtype="2" accel="50000" decel="50000"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1+#ppt_w/2"/>
                                          </p:val>
                                        </p:tav>
                                        <p:tav tm="100000">
                                          <p:val>
                                            <p:strVal val="#ppt_x"/>
                                          </p:val>
                                        </p:tav>
                                      </p:tavLst>
                                    </p:anim>
                                    <p:anim calcmode="lin" valueType="num">
                                      <p:cBhvr additive="base">
                                        <p:cTn id="4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2" grpId="0" animBg="1"/>
      <p:bldP spid="23"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503" y="238639"/>
            <a:ext cx="8882742" cy="584775"/>
          </a:xfrm>
          <a:prstGeom prst="rect">
            <a:avLst/>
          </a:prstGeom>
        </p:spPr>
        <p:txBody>
          <a:bodyPr wrap="square">
            <a:spAutoFit/>
          </a:bodyPr>
          <a:lstStyle/>
          <a:p>
            <a:pPr algn="ctr"/>
            <a:r>
              <a:rPr lang="en-US" sz="3200" b="1" dirty="0">
                <a:latin typeface="Arial" panose="020B0604020202020204" pitchFamily="34" charset="0"/>
                <a:cs typeface="Arial" panose="020B0604020202020204" pitchFamily="34" charset="0"/>
              </a:rPr>
              <a:t>5 Steps for Suicide Prevention</a:t>
            </a:r>
          </a:p>
        </p:txBody>
      </p:sp>
      <p:sp>
        <p:nvSpPr>
          <p:cNvPr id="3" name="Rectangle 2"/>
          <p:cNvSpPr/>
          <p:nvPr/>
        </p:nvSpPr>
        <p:spPr>
          <a:xfrm>
            <a:off x="790838" y="1373559"/>
            <a:ext cx="7510072" cy="3785652"/>
          </a:xfrm>
          <a:prstGeom prst="rect">
            <a:avLst/>
          </a:prstGeom>
        </p:spPr>
        <p:txBody>
          <a:bodyPr wrap="square">
            <a:spAutoFit/>
          </a:bodyPr>
          <a:lstStyle/>
          <a:p>
            <a:pPr marL="342900" indent="-342900">
              <a:buAutoNum type="arabicPeriod"/>
            </a:pPr>
            <a:r>
              <a:rPr lang="en-US" sz="2400" b="1" dirty="0">
                <a:latin typeface="Arial" panose="020B0604020202020204" pitchFamily="34" charset="0"/>
                <a:cs typeface="Arial" panose="020B0604020202020204" pitchFamily="34" charset="0"/>
              </a:rPr>
              <a:t>Ask: </a:t>
            </a:r>
            <a:r>
              <a:rPr lang="en-US" sz="2400" dirty="0">
                <a:latin typeface="Arial" panose="020B0604020202020204" pitchFamily="34" charset="0"/>
                <a:cs typeface="Arial" panose="020B0604020202020204" pitchFamily="34" charset="0"/>
              </a:rPr>
              <a:t>Ask the question “Are you thinking about suicide?” </a:t>
            </a:r>
          </a:p>
          <a:p>
            <a:pPr marL="342900" indent="-342900">
              <a:buAutoNum type="arabicPeriod"/>
            </a:pPr>
            <a:r>
              <a:rPr lang="en-US" sz="2400" b="1" dirty="0">
                <a:latin typeface="Arial" panose="020B0604020202020204" pitchFamily="34" charset="0"/>
                <a:cs typeface="Arial" panose="020B0604020202020204" pitchFamily="34" charset="0"/>
              </a:rPr>
              <a:t>Keep them safe: </a:t>
            </a:r>
            <a:r>
              <a:rPr lang="en-US" sz="2400" dirty="0">
                <a:latin typeface="Arial" panose="020B0604020202020204" pitchFamily="34" charset="0"/>
                <a:cs typeface="Arial" panose="020B0604020202020204" pitchFamily="34" charset="0"/>
              </a:rPr>
              <a:t>Find out a few things to establish immediate safety.</a:t>
            </a:r>
          </a:p>
          <a:p>
            <a:pPr marL="342900" indent="-342900">
              <a:buAutoNum type="arabicPeriod"/>
            </a:pPr>
            <a:r>
              <a:rPr lang="en-US" sz="2400" b="1" dirty="0">
                <a:latin typeface="Arial" panose="020B0604020202020204" pitchFamily="34" charset="0"/>
                <a:cs typeface="Arial" panose="020B0604020202020204" pitchFamily="34" charset="0"/>
              </a:rPr>
              <a:t>Be there: </a:t>
            </a:r>
            <a:r>
              <a:rPr lang="en-US" sz="2400" dirty="0">
                <a:latin typeface="Arial" panose="020B0604020202020204" pitchFamily="34" charset="0"/>
                <a:cs typeface="Arial" panose="020B0604020202020204" pitchFamily="34" charset="0"/>
              </a:rPr>
              <a:t>Show your support.</a:t>
            </a:r>
          </a:p>
          <a:p>
            <a:pPr marL="342900" indent="-342900">
              <a:buAutoNum type="arabicPeriod"/>
            </a:pPr>
            <a:r>
              <a:rPr lang="en-US" sz="2400" b="1" dirty="0">
                <a:latin typeface="Arial" panose="020B0604020202020204" pitchFamily="34" charset="0"/>
                <a:cs typeface="Arial" panose="020B0604020202020204" pitchFamily="34" charset="0"/>
              </a:rPr>
              <a:t>Help them connect: </a:t>
            </a:r>
            <a:r>
              <a:rPr lang="en-US" sz="2400" dirty="0">
                <a:latin typeface="Arial" panose="020B0604020202020204" pitchFamily="34" charset="0"/>
                <a:cs typeface="Arial" panose="020B0604020202020204" pitchFamily="34" charset="0"/>
              </a:rPr>
              <a:t>Connect with ongoing supports.</a:t>
            </a:r>
          </a:p>
          <a:p>
            <a:pPr marL="342900" indent="-342900">
              <a:buAutoNum type="arabicPeriod"/>
            </a:pPr>
            <a:r>
              <a:rPr lang="en-US" sz="2400" b="1" dirty="0">
                <a:latin typeface="Arial" panose="020B0604020202020204" pitchFamily="34" charset="0"/>
                <a:cs typeface="Arial" panose="020B0604020202020204" pitchFamily="34" charset="0"/>
              </a:rPr>
              <a:t>Follow up: </a:t>
            </a:r>
            <a:r>
              <a:rPr lang="en-US" sz="2400" dirty="0">
                <a:latin typeface="Arial" panose="020B0604020202020204" pitchFamily="34" charset="0"/>
                <a:cs typeface="Arial" panose="020B0604020202020204" pitchFamily="34" charset="0"/>
              </a:rPr>
              <a:t>Check in to see how they’re doing.</a:t>
            </a:r>
          </a:p>
        </p:txBody>
      </p:sp>
      <p:sp>
        <p:nvSpPr>
          <p:cNvPr id="4" name="TextBox 3">
            <a:extLst>
              <a:ext uri="{FF2B5EF4-FFF2-40B4-BE49-F238E27FC236}">
                <a16:creationId xmlns:a16="http://schemas.microsoft.com/office/drawing/2014/main" id="{1C661066-00BD-4D5C-8A0F-750A0822521D}"/>
              </a:ext>
            </a:extLst>
          </p:cNvPr>
          <p:cNvSpPr txBox="1"/>
          <p:nvPr/>
        </p:nvSpPr>
        <p:spPr>
          <a:xfrm>
            <a:off x="6915589" y="5524690"/>
            <a:ext cx="1843774" cy="369332"/>
          </a:xfrm>
          <a:prstGeom prst="rect">
            <a:avLst/>
          </a:prstGeom>
          <a:noFill/>
        </p:spPr>
        <p:txBody>
          <a:bodyPr wrap="none" rtlCol="0">
            <a:spAutoFit/>
          </a:bodyPr>
          <a:lstStyle/>
          <a:p>
            <a:r>
              <a:rPr lang="en-US" dirty="0"/>
              <a:t>BeThe1To.com</a:t>
            </a:r>
          </a:p>
        </p:txBody>
      </p:sp>
      <p:sp>
        <p:nvSpPr>
          <p:cNvPr id="5" name="Rectangle 4">
            <a:extLst>
              <a:ext uri="{FF2B5EF4-FFF2-40B4-BE49-F238E27FC236}">
                <a16:creationId xmlns:a16="http://schemas.microsoft.com/office/drawing/2014/main" id="{2FEE145E-650A-41C3-9DEA-53B2278C0D1D}"/>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201182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CAL_h3">
            <a:extLst>
              <a:ext uri="{FF2B5EF4-FFF2-40B4-BE49-F238E27FC236}">
                <a16:creationId xmlns:a16="http://schemas.microsoft.com/office/drawing/2014/main" id="{C270C886-A394-446F-84DA-E0CA88FD3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514897"/>
            <a:ext cx="4657725" cy="18645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icide">
            <a:extLst>
              <a:ext uri="{FF2B5EF4-FFF2-40B4-BE49-F238E27FC236}">
                <a16:creationId xmlns:a16="http://schemas.microsoft.com/office/drawing/2014/main" id="{54BF90AE-80FE-4AAF-BFC9-7056CED47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344" y="1499908"/>
            <a:ext cx="3771417" cy="42568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of a cell phone&#10;&#10;Description generated with very high confidence">
            <a:extLst>
              <a:ext uri="{FF2B5EF4-FFF2-40B4-BE49-F238E27FC236}">
                <a16:creationId xmlns:a16="http://schemas.microsoft.com/office/drawing/2014/main" id="{BA8381DF-EE10-45C4-8E49-256B076CB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244" b="-680"/>
          <a:stretch/>
        </p:blipFill>
        <p:spPr>
          <a:xfrm>
            <a:off x="2341959" y="3515283"/>
            <a:ext cx="2563619" cy="2241518"/>
          </a:xfrm>
          <a:prstGeom prst="rect">
            <a:avLst/>
          </a:prstGeom>
        </p:spPr>
      </p:pic>
      <p:pic>
        <p:nvPicPr>
          <p:cNvPr id="3" name="Picture 2" descr="Veterans Crisis Line: 1-800-273-8255, press 1">
            <a:extLst>
              <a:ext uri="{FF2B5EF4-FFF2-40B4-BE49-F238E27FC236}">
                <a16:creationId xmlns:a16="http://schemas.microsoft.com/office/drawing/2014/main" id="{0898E52E-53C8-4758-8A0E-7905F834D0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 y="4043111"/>
            <a:ext cx="1821656" cy="5929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 to 838255">
            <a:extLst>
              <a:ext uri="{FF2B5EF4-FFF2-40B4-BE49-F238E27FC236}">
                <a16:creationId xmlns:a16="http://schemas.microsoft.com/office/drawing/2014/main" id="{4E8C392E-78E3-420C-848E-3059593CA2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200" y="4913987"/>
            <a:ext cx="1835994" cy="3506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F9F0A4-9391-4769-BD5D-991667DFBFDF}"/>
              </a:ext>
            </a:extLst>
          </p:cNvPr>
          <p:cNvSpPr txBox="1"/>
          <p:nvPr/>
        </p:nvSpPr>
        <p:spPr>
          <a:xfrm>
            <a:off x="1385888" y="436591"/>
            <a:ext cx="6869509" cy="707886"/>
          </a:xfrm>
          <a:prstGeom prst="rect">
            <a:avLst/>
          </a:prstGeom>
          <a:noFill/>
        </p:spPr>
        <p:txBody>
          <a:bodyPr wrap="none" rtlCol="0">
            <a:spAutoFit/>
          </a:bodyPr>
          <a:lstStyle/>
          <a:p>
            <a:r>
              <a:rPr lang="en-US" sz="4000" b="1" dirty="0">
                <a:latin typeface="Arial" panose="020B0604020202020204" pitchFamily="34" charset="0"/>
                <a:cs typeface="Arial" panose="020B0604020202020204" pitchFamily="34" charset="0"/>
              </a:rPr>
              <a:t>COMMUNITY RESOURCES </a:t>
            </a:r>
          </a:p>
        </p:txBody>
      </p:sp>
      <p:sp>
        <p:nvSpPr>
          <p:cNvPr id="8" name="Rectangle 7">
            <a:extLst>
              <a:ext uri="{FF2B5EF4-FFF2-40B4-BE49-F238E27FC236}">
                <a16:creationId xmlns:a16="http://schemas.microsoft.com/office/drawing/2014/main" id="{42392F2F-F06F-46B8-9FE2-92053C255B2E}"/>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3089903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078237-ED95-467F-A9F9-226512E870CA}"/>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
        <p:nvSpPr>
          <p:cNvPr id="4" name="Rectangle 3">
            <a:extLst>
              <a:ext uri="{FF2B5EF4-FFF2-40B4-BE49-F238E27FC236}">
                <a16:creationId xmlns:a16="http://schemas.microsoft.com/office/drawing/2014/main" id="{026D15E0-40D0-45B5-B7D0-3A08345D5F8E}"/>
              </a:ext>
            </a:extLst>
          </p:cNvPr>
          <p:cNvSpPr/>
          <p:nvPr/>
        </p:nvSpPr>
        <p:spPr>
          <a:xfrm>
            <a:off x="1702191" y="385412"/>
            <a:ext cx="6752491" cy="1384995"/>
          </a:xfrm>
          <a:prstGeom prst="rect">
            <a:avLst/>
          </a:prstGeom>
        </p:spPr>
        <p:txBody>
          <a:bodyPr wrap="square">
            <a:spAutoFit/>
          </a:bodyPr>
          <a:lstStyle/>
          <a:p>
            <a:r>
              <a:rPr lang="en-US" sz="2400" b="1" dirty="0">
                <a:latin typeface="Arial" panose="020B0604020202020204" pitchFamily="34" charset="0"/>
                <a:cs typeface="Arial" panose="020B0604020202020204" pitchFamily="34" charset="0"/>
              </a:rPr>
              <a:t>Students Who Present with Suicidal or Homicidal Ideation</a:t>
            </a:r>
            <a:br>
              <a:rPr lang="en-US" sz="2400"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Child Abuse and Neglect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(JGI-R)</a:t>
            </a:r>
          </a:p>
        </p:txBody>
      </p:sp>
      <p:sp>
        <p:nvSpPr>
          <p:cNvPr id="5" name="Rectangle 4">
            <a:extLst>
              <a:ext uri="{FF2B5EF4-FFF2-40B4-BE49-F238E27FC236}">
                <a16:creationId xmlns:a16="http://schemas.microsoft.com/office/drawing/2014/main" id="{5D1AF692-BE5B-496B-9242-6046A84F1A19}"/>
              </a:ext>
            </a:extLst>
          </p:cNvPr>
          <p:cNvSpPr/>
          <p:nvPr/>
        </p:nvSpPr>
        <p:spPr>
          <a:xfrm>
            <a:off x="1702191" y="2027149"/>
            <a:ext cx="6668086" cy="3000821"/>
          </a:xfrm>
          <a:prstGeom prst="rect">
            <a:avLst/>
          </a:prstGeom>
        </p:spPr>
        <p:txBody>
          <a:bodyPr wrap="square">
            <a:spAutoFit/>
          </a:bodyPr>
          <a:lstStyle/>
          <a:p>
            <a:r>
              <a:rPr lang="en-US" dirty="0">
                <a:latin typeface="Arial" panose="020B0604020202020204" pitchFamily="34" charset="0"/>
                <a:cs typeface="Arial" panose="020B0604020202020204" pitchFamily="34" charset="0"/>
              </a:rPr>
              <a:t>In the case of a student who has made serious threats to or who has attempted suicide, unless the attempt requires immediate emergency assistance, the parents should be called immediately and requested to take the child for assessment/evaluation by a qualified professional. </a:t>
            </a:r>
          </a:p>
          <a:p>
            <a:r>
              <a:rPr lang="en-US" dirty="0">
                <a:latin typeface="Arial" panose="020B0604020202020204" pitchFamily="34" charset="0"/>
                <a:cs typeface="Arial" panose="020B0604020202020204" pitchFamily="34" charset="0"/>
              </a:rPr>
              <a:t>If the parents refuse to report to the school or do not seek evaluative assistance, a report should be made to DFCS. Campus Police and the School Social Worker should be called for assistance and the student should not return to school without documentation of a professional assessment.</a:t>
            </a:r>
          </a:p>
        </p:txBody>
      </p:sp>
      <p:sp>
        <p:nvSpPr>
          <p:cNvPr id="6" name="TextBox 3">
            <a:extLst>
              <a:ext uri="{FF2B5EF4-FFF2-40B4-BE49-F238E27FC236}">
                <a16:creationId xmlns:a16="http://schemas.microsoft.com/office/drawing/2014/main" id="{4A63B5F2-63BB-4C79-B079-E4370C2CB231}"/>
              </a:ext>
            </a:extLst>
          </p:cNvPr>
          <p:cNvSpPr txBox="1">
            <a:spLocks noChangeArrowheads="1"/>
          </p:cNvSpPr>
          <p:nvPr/>
        </p:nvSpPr>
        <p:spPr bwMode="auto">
          <a:xfrm>
            <a:off x="1702191" y="5581968"/>
            <a:ext cx="678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eaLnBrk="1" hangingPunct="1">
              <a:lnSpc>
                <a:spcPct val="100000"/>
              </a:lnSpc>
              <a:spcBef>
                <a:spcPct val="0"/>
              </a:spcBef>
              <a:buFontTx/>
              <a:buNone/>
            </a:pPr>
            <a:r>
              <a:rPr lang="en-US" altLang="en-US" sz="1688" b="1" dirty="0">
                <a:solidFill>
                  <a:srgbClr val="FF0000"/>
                </a:solidFill>
                <a:latin typeface="Calibri" panose="020F0502020204030204" pitchFamily="34" charset="0"/>
              </a:rPr>
              <a:t>Report immediately!  Do NOT </a:t>
            </a:r>
            <a:r>
              <a:rPr lang="en-US" altLang="en-US" sz="1800" b="1" dirty="0">
                <a:solidFill>
                  <a:srgbClr val="FF0000"/>
                </a:solidFill>
                <a:latin typeface="Calibri" panose="020F0502020204030204" pitchFamily="34" charset="0"/>
              </a:rPr>
              <a:t>report</a:t>
            </a:r>
            <a:r>
              <a:rPr lang="en-US" altLang="en-US" sz="1688" b="1" dirty="0">
                <a:solidFill>
                  <a:srgbClr val="FF0000"/>
                </a:solidFill>
                <a:latin typeface="Calibri" panose="020F0502020204030204" pitchFamily="34" charset="0"/>
              </a:rPr>
              <a:t> by voicemail or email.</a:t>
            </a:r>
          </a:p>
        </p:txBody>
      </p:sp>
    </p:spTree>
    <p:extLst>
      <p:ext uri="{BB962C8B-B14F-4D97-AF65-F5344CB8AC3E}">
        <p14:creationId xmlns:p14="http://schemas.microsoft.com/office/powerpoint/2010/main" val="1605531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AAAE8-B9B7-42A1-8BB9-D876952B66C7}"/>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
        <p:nvSpPr>
          <p:cNvPr id="3" name="Rectangle 2">
            <a:extLst>
              <a:ext uri="{FF2B5EF4-FFF2-40B4-BE49-F238E27FC236}">
                <a16:creationId xmlns:a16="http://schemas.microsoft.com/office/drawing/2014/main" id="{8ABC7F7D-5C44-4589-87BF-F89D3FC3A5AB}"/>
              </a:ext>
            </a:extLst>
          </p:cNvPr>
          <p:cNvSpPr/>
          <p:nvPr/>
        </p:nvSpPr>
        <p:spPr>
          <a:xfrm>
            <a:off x="722769" y="360518"/>
            <a:ext cx="4572000" cy="830997"/>
          </a:xfrm>
          <a:prstGeom prst="rect">
            <a:avLst/>
          </a:prstGeom>
        </p:spPr>
        <p:txBody>
          <a:bodyPr>
            <a:spAutoFit/>
          </a:bodyPr>
          <a:lstStyle/>
          <a:p>
            <a:r>
              <a:rPr lang="en-US" sz="2400" b="1" dirty="0">
                <a:latin typeface="Arial" panose="020B0604020202020204" pitchFamily="34" charset="0"/>
                <a:cs typeface="Arial" panose="020B0604020202020204" pitchFamily="34" charset="0"/>
              </a:rPr>
              <a:t>Board Policy</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Child Abuse and Neglect (JGI)</a:t>
            </a:r>
          </a:p>
        </p:txBody>
      </p:sp>
      <p:sp>
        <p:nvSpPr>
          <p:cNvPr id="4" name="Content Placeholder 2">
            <a:extLst>
              <a:ext uri="{FF2B5EF4-FFF2-40B4-BE49-F238E27FC236}">
                <a16:creationId xmlns:a16="http://schemas.microsoft.com/office/drawing/2014/main" id="{F7F36B47-DF42-408E-A7E9-71EC1731F3CA}"/>
              </a:ext>
            </a:extLst>
          </p:cNvPr>
          <p:cNvSpPr txBox="1">
            <a:spLocks/>
          </p:cNvSpPr>
          <p:nvPr/>
        </p:nvSpPr>
        <p:spPr>
          <a:xfrm>
            <a:off x="355712" y="1261037"/>
            <a:ext cx="8436596" cy="4457403"/>
          </a:xfrm>
          <a:prstGeom prst="rect">
            <a:avLst/>
          </a:prstGeom>
        </p:spPr>
        <p:txBody>
          <a:bodyPr>
            <a:normAutofit fontScale="25000" lnSpcReduction="20000"/>
          </a:bodyPr>
          <a:lstStyle>
            <a:lvl1pPr marL="342900" indent="-342900" algn="l" rtl="0" eaLnBrk="0" fontAlgn="base" hangingPunct="0">
              <a:spcBef>
                <a:spcPct val="20000"/>
              </a:spcBef>
              <a:spcAft>
                <a:spcPct val="10000"/>
              </a:spcAft>
              <a:buChar char="•"/>
              <a:defRPr sz="2400">
                <a:solidFill>
                  <a:schemeClr val="tx1"/>
                </a:solidFill>
                <a:latin typeface="Lucida Sans Unicode"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Lucida Sans Unicode" pitchFamily="34" charset="0"/>
                <a:ea typeface="+mn-ea"/>
              </a:defRPr>
            </a:lvl2pPr>
            <a:lvl3pPr marL="1143000" indent="-228600" algn="l" rtl="0" eaLnBrk="0" fontAlgn="base" hangingPunct="0">
              <a:spcBef>
                <a:spcPct val="20000"/>
              </a:spcBef>
              <a:spcAft>
                <a:spcPct val="0"/>
              </a:spcAft>
              <a:buChar char="•"/>
              <a:defRPr>
                <a:solidFill>
                  <a:schemeClr val="tx1"/>
                </a:solidFill>
                <a:latin typeface="Lucida Sans Unicode" pitchFamily="34" charset="0"/>
                <a:ea typeface="+mn-ea"/>
              </a:defRPr>
            </a:lvl3pPr>
            <a:lvl4pPr marL="1600200" indent="-228600" algn="l" rtl="0" eaLnBrk="0" fontAlgn="base" hangingPunct="0">
              <a:spcBef>
                <a:spcPct val="20000"/>
              </a:spcBef>
              <a:spcAft>
                <a:spcPct val="0"/>
              </a:spcAft>
              <a:buChar char="–"/>
              <a:defRPr sz="1600">
                <a:solidFill>
                  <a:schemeClr val="tx1"/>
                </a:solidFill>
                <a:latin typeface="Lucida Sans Unicode" pitchFamily="34" charset="0"/>
                <a:ea typeface="+mn-ea"/>
              </a:defRPr>
            </a:lvl4pPr>
            <a:lvl5pPr marL="2057400" indent="-228600" algn="l" rtl="0" eaLnBrk="0" fontAlgn="base" hangingPunct="0">
              <a:spcBef>
                <a:spcPct val="20000"/>
              </a:spcBef>
              <a:spcAft>
                <a:spcPct val="0"/>
              </a:spcAft>
              <a:buChar char="»"/>
              <a:defRPr sz="1600">
                <a:solidFill>
                  <a:schemeClr val="tx1"/>
                </a:solidFill>
                <a:latin typeface="Lucida Sans Unicode" pitchFamily="34" charset="0"/>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a:lnSpc>
                <a:spcPct val="170000"/>
              </a:lnSpc>
              <a:defRPr/>
            </a:pPr>
            <a:r>
              <a:rPr lang="en-US" sz="6000" kern="0" dirty="0">
                <a:latin typeface="Arial" panose="020B0604020202020204" pitchFamily="34" charset="0"/>
                <a:cs typeface="Arial" panose="020B0604020202020204" pitchFamily="34" charset="0"/>
              </a:rPr>
              <a:t>Any school administrator, teacher, counselor, social worker, media specialist, nurse, campus police officer, paraprofessional, secretary, clerk, aide, custodian, bus driver, cafeteria worker, or other person employed by or who volunteers in the Savannah-Chatham Public Schools who has </a:t>
            </a:r>
            <a:r>
              <a:rPr lang="en-US" sz="6000" b="1" kern="0" dirty="0">
                <a:latin typeface="Arial" panose="020B0604020202020204" pitchFamily="34" charset="0"/>
                <a:cs typeface="Arial" panose="020B0604020202020204" pitchFamily="34" charset="0"/>
              </a:rPr>
              <a:t>reasonable cause to believe</a:t>
            </a:r>
            <a:r>
              <a:rPr lang="en-US" sz="6000" kern="0" dirty="0">
                <a:latin typeface="Arial" panose="020B0604020202020204" pitchFamily="34" charset="0"/>
                <a:cs typeface="Arial" panose="020B0604020202020204" pitchFamily="34" charset="0"/>
              </a:rPr>
              <a:t> that a student under the age of eighteen or over the age of 18 with disabilities has been physically injured other than  by accidental means, sexually assaulted, neglected or exploited by their parent, caretaker, student/peer, or other person, must immediately report such abuse to the Principal/designee.  The Principal/designee must immediately report such abuse to the Department of Family and Children Services, Child Protective Services/Adult Protective Services Unit.  </a:t>
            </a:r>
          </a:p>
          <a:p>
            <a:pPr>
              <a:lnSpc>
                <a:spcPct val="170000"/>
              </a:lnSpc>
              <a:defRPr/>
            </a:pPr>
            <a:r>
              <a:rPr lang="en-US" sz="6000" kern="0" dirty="0">
                <a:latin typeface="Arial" panose="020B0604020202020204" pitchFamily="34" charset="0"/>
                <a:cs typeface="Arial" panose="020B0604020202020204" pitchFamily="34" charset="0"/>
              </a:rPr>
              <a:t>Any school employee, </a:t>
            </a:r>
            <a:r>
              <a:rPr lang="en-US" sz="6000" b="1" kern="0" dirty="0">
                <a:latin typeface="Arial" panose="020B0604020202020204" pitchFamily="34" charset="0"/>
                <a:cs typeface="Arial" panose="020B0604020202020204" pitchFamily="34" charset="0"/>
              </a:rPr>
              <a:t>who in good faith</a:t>
            </a:r>
            <a:r>
              <a:rPr lang="en-US" sz="6000" kern="0" dirty="0">
                <a:latin typeface="Arial" panose="020B0604020202020204" pitchFamily="34" charset="0"/>
                <a:cs typeface="Arial" panose="020B0604020202020204" pitchFamily="34" charset="0"/>
              </a:rPr>
              <a:t>, reports or participates in making a report of suspected child abuse and/or neglect, or who participates in any proceeding resulting therefore, shall be immune from civil or criminal liability.</a:t>
            </a:r>
          </a:p>
          <a:p>
            <a:pPr>
              <a:defRPr/>
            </a:pPr>
            <a:endParaRPr lang="en-US"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5701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910C-B7DE-44C4-AD20-B5229121DC25}"/>
              </a:ext>
            </a:extLst>
          </p:cNvPr>
          <p:cNvSpPr>
            <a:spLocks noGrp="1"/>
          </p:cNvSpPr>
          <p:nvPr>
            <p:ph type="ctrTitle"/>
          </p:nvPr>
        </p:nvSpPr>
        <p:spPr>
          <a:xfrm>
            <a:off x="685800" y="175015"/>
            <a:ext cx="7772400" cy="837859"/>
          </a:xfrm>
        </p:spPr>
        <p:txBody>
          <a:bodyPr/>
          <a:lstStyle/>
          <a:p>
            <a:pPr algn="ctr"/>
            <a:r>
              <a:rPr lang="en-US" sz="2000" b="1" dirty="0">
                <a:latin typeface="Arial" panose="020B0604020202020204" pitchFamily="34" charset="0"/>
                <a:cs typeface="Arial" panose="020B0604020202020204" pitchFamily="34" charset="0"/>
              </a:rPr>
              <a:t>Employee Assistance Program (EAP)</a:t>
            </a:r>
          </a:p>
        </p:txBody>
      </p:sp>
      <p:sp>
        <p:nvSpPr>
          <p:cNvPr id="4" name="Rectangle 3">
            <a:extLst>
              <a:ext uri="{FF2B5EF4-FFF2-40B4-BE49-F238E27FC236}">
                <a16:creationId xmlns:a16="http://schemas.microsoft.com/office/drawing/2014/main" id="{2B3390BF-67DB-4C84-9F76-C5E3E3B3DD1B}"/>
              </a:ext>
            </a:extLst>
          </p:cNvPr>
          <p:cNvSpPr/>
          <p:nvPr/>
        </p:nvSpPr>
        <p:spPr>
          <a:xfrm>
            <a:off x="562706" y="1028343"/>
            <a:ext cx="7895493" cy="3139321"/>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What is an EAP?</a:t>
            </a:r>
          </a:p>
          <a:p>
            <a:r>
              <a:rPr lang="en-US" dirty="0">
                <a:latin typeface="Arial" panose="020B0604020202020204" pitchFamily="34" charset="0"/>
                <a:cs typeface="Arial" panose="020B0604020202020204" pitchFamily="34" charset="0"/>
              </a:rPr>
              <a:t>An EAP is a company sponsored benefit designed to help employees and their families address problems that can compromise personal satisfaction and, occasionally, job performance. </a:t>
            </a:r>
          </a:p>
          <a:p>
            <a:r>
              <a:rPr lang="en-US" dirty="0">
                <a:latin typeface="Arial" panose="020B0604020202020204" pitchFamily="34" charset="0"/>
                <a:cs typeface="Arial" panose="020B0604020202020204" pitchFamily="34" charset="0"/>
              </a:rPr>
              <a:t>An EAP provides you and your family members with a professional and confidential resource. Performance Management Counselors are fully licensed professionals who have the clinical training and experience to help you and members of your family. Our counselors are selected for their practical, active approach to counseling so that your issues can be rapidly and effectively resolved. </a:t>
            </a:r>
          </a:p>
        </p:txBody>
      </p:sp>
      <p:sp>
        <p:nvSpPr>
          <p:cNvPr id="8" name="Rectangle 7">
            <a:extLst>
              <a:ext uri="{FF2B5EF4-FFF2-40B4-BE49-F238E27FC236}">
                <a16:creationId xmlns:a16="http://schemas.microsoft.com/office/drawing/2014/main" id="{4073992F-7142-4CB8-A783-B63728C2C619}"/>
              </a:ext>
            </a:extLst>
          </p:cNvPr>
          <p:cNvSpPr/>
          <p:nvPr/>
        </p:nvSpPr>
        <p:spPr>
          <a:xfrm>
            <a:off x="2789264" y="4585397"/>
            <a:ext cx="3565472" cy="12003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b="1" dirty="0">
                <a:latin typeface="Arial" panose="020B0604020202020204" pitchFamily="34" charset="0"/>
                <a:cs typeface="Arial" panose="020B0604020202020204" pitchFamily="34" charset="0"/>
              </a:rPr>
              <a:t>Lifestyle Management Group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Phone: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912-429-6981 or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912-429-2596</a:t>
            </a:r>
          </a:p>
        </p:txBody>
      </p:sp>
      <p:sp>
        <p:nvSpPr>
          <p:cNvPr id="9" name="Rectangle 8">
            <a:extLst>
              <a:ext uri="{FF2B5EF4-FFF2-40B4-BE49-F238E27FC236}">
                <a16:creationId xmlns:a16="http://schemas.microsoft.com/office/drawing/2014/main" id="{3AD6AD7D-E025-46D5-8467-CDB473282CE3}"/>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653602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910C-B7DE-44C4-AD20-B5229121DC25}"/>
              </a:ext>
            </a:extLst>
          </p:cNvPr>
          <p:cNvSpPr>
            <a:spLocks noGrp="1"/>
          </p:cNvSpPr>
          <p:nvPr>
            <p:ph type="ctrTitle"/>
          </p:nvPr>
        </p:nvSpPr>
        <p:spPr>
          <a:xfrm>
            <a:off x="685800" y="175015"/>
            <a:ext cx="7772400" cy="837859"/>
          </a:xfrm>
        </p:spPr>
        <p:txBody>
          <a:bodyPr/>
          <a:lstStyle/>
          <a:p>
            <a:pPr algn="ctr"/>
            <a:r>
              <a:rPr lang="en-US" sz="2000" b="1" dirty="0">
                <a:latin typeface="Arial" panose="020B0604020202020204" pitchFamily="34" charset="0"/>
                <a:cs typeface="Arial" panose="020B0604020202020204" pitchFamily="34" charset="0"/>
              </a:rPr>
              <a:t>Employee Assistance Program (EAP)</a:t>
            </a:r>
          </a:p>
        </p:txBody>
      </p:sp>
      <p:sp>
        <p:nvSpPr>
          <p:cNvPr id="4" name="Rectangle 3">
            <a:extLst>
              <a:ext uri="{FF2B5EF4-FFF2-40B4-BE49-F238E27FC236}">
                <a16:creationId xmlns:a16="http://schemas.microsoft.com/office/drawing/2014/main" id="{2B3390BF-67DB-4C84-9F76-C5E3E3B3DD1B}"/>
              </a:ext>
            </a:extLst>
          </p:cNvPr>
          <p:cNvSpPr/>
          <p:nvPr/>
        </p:nvSpPr>
        <p:spPr>
          <a:xfrm>
            <a:off x="685800" y="886265"/>
            <a:ext cx="8384345" cy="2585323"/>
          </a:xfrm>
          <a:prstGeom prst="rect">
            <a:avLst/>
          </a:prstGeom>
        </p:spPr>
        <p:txBody>
          <a:bodyPr wrap="square">
            <a:spAutoFit/>
          </a:bodyPr>
          <a:lstStyle/>
          <a:p>
            <a:pPr>
              <a:spcBef>
                <a:spcPts val="0"/>
              </a:spcBef>
            </a:pPr>
            <a:r>
              <a:rPr lang="en-US" b="1" i="1" dirty="0">
                <a:latin typeface="Arial" panose="020B0604020202020204" pitchFamily="34" charset="0"/>
                <a:cs typeface="Arial" panose="020B0604020202020204" pitchFamily="34" charset="0"/>
              </a:rPr>
              <a:t>Employee Assistance Program Services</a:t>
            </a:r>
          </a:p>
          <a:p>
            <a:pPr>
              <a:spcBef>
                <a:spcPts val="0"/>
              </a:spcBef>
            </a:pPr>
            <a:r>
              <a:rPr lang="en-US" dirty="0">
                <a:latin typeface="Arial" panose="020B0604020202020204" pitchFamily="34" charset="0"/>
                <a:cs typeface="Arial" panose="020B0604020202020204" pitchFamily="34" charset="0"/>
              </a:rPr>
              <a:t>Sometimes, we all encounter problems which can feel overwhelming.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Examples may include: </a:t>
            </a:r>
          </a:p>
          <a:p>
            <a:pPr lvl="1" indent="-285750">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Pressure from work or career </a:t>
            </a:r>
          </a:p>
          <a:p>
            <a:pPr lvl="1" indent="-285750">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Stress from marital difficulties , separation or divorce. </a:t>
            </a:r>
          </a:p>
          <a:p>
            <a:pPr lvl="1" indent="-285750">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The death of someone close </a:t>
            </a:r>
          </a:p>
          <a:p>
            <a:pPr lvl="1" indent="-285750">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Alcohol or drug problems of you or a family member </a:t>
            </a:r>
          </a:p>
          <a:p>
            <a:pPr lvl="1" indent="-285750">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Difficult periods in your relationship with others </a:t>
            </a:r>
          </a:p>
          <a:p>
            <a:pPr lvl="1" indent="-285750">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Information about legal or financial services in your community</a:t>
            </a:r>
          </a:p>
        </p:txBody>
      </p:sp>
      <p:sp>
        <p:nvSpPr>
          <p:cNvPr id="3" name="Rectangle 2">
            <a:extLst>
              <a:ext uri="{FF2B5EF4-FFF2-40B4-BE49-F238E27FC236}">
                <a16:creationId xmlns:a16="http://schemas.microsoft.com/office/drawing/2014/main" id="{2CE69CD9-5A7E-4ABF-B11F-D6C732F87D2F}"/>
              </a:ext>
            </a:extLst>
          </p:cNvPr>
          <p:cNvSpPr/>
          <p:nvPr/>
        </p:nvSpPr>
        <p:spPr>
          <a:xfrm>
            <a:off x="624253" y="3471588"/>
            <a:ext cx="7895493" cy="2446824"/>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It’s Confidential </a:t>
            </a:r>
            <a:br>
              <a:rPr lang="en-US" b="1" i="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Per state and federal law, your use of the EAP is confidential. No information will be shared with anyone without your written permission. </a:t>
            </a:r>
          </a:p>
          <a:p>
            <a:r>
              <a:rPr lang="en-US" b="1" i="1" dirty="0">
                <a:latin typeface="Arial" panose="020B0604020202020204" pitchFamily="34" charset="0"/>
                <a:cs typeface="Arial" panose="020B0604020202020204" pitchFamily="34" charset="0"/>
              </a:rPr>
              <a:t>Its Free and Informal </a:t>
            </a:r>
            <a:br>
              <a:rPr lang="en-US" b="1" i="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There is no charge to you or your family members for initial evaluation and brief counseling. If your problem goes beyond the scope of our program, you will be referred to resources that are covered by your insurance or based on ability to pay. </a:t>
            </a:r>
          </a:p>
        </p:txBody>
      </p:sp>
      <p:sp>
        <p:nvSpPr>
          <p:cNvPr id="6" name="Rectangle 5">
            <a:extLst>
              <a:ext uri="{FF2B5EF4-FFF2-40B4-BE49-F238E27FC236}">
                <a16:creationId xmlns:a16="http://schemas.microsoft.com/office/drawing/2014/main" id="{648F30D1-EA97-4E0C-9D3B-84666AC827F5}"/>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3491284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F00B-F3DB-447D-AEF9-628E6AEA7412}"/>
              </a:ext>
            </a:extLst>
          </p:cNvPr>
          <p:cNvSpPr>
            <a:spLocks noGrp="1"/>
          </p:cNvSpPr>
          <p:nvPr>
            <p:ph type="title"/>
          </p:nvPr>
        </p:nvSpPr>
        <p:spPr/>
        <p:txBody>
          <a:bodyPr/>
          <a:lstStyle/>
          <a:p>
            <a:r>
              <a:rPr lang="en-US" dirty="0"/>
              <a:t>Youth Suicide Prevention: "Georgia's Children in Crisis"</a:t>
            </a:r>
          </a:p>
        </p:txBody>
      </p:sp>
      <p:sp>
        <p:nvSpPr>
          <p:cNvPr id="4" name="Content Placeholder 3">
            <a:extLst>
              <a:ext uri="{FF2B5EF4-FFF2-40B4-BE49-F238E27FC236}">
                <a16:creationId xmlns:a16="http://schemas.microsoft.com/office/drawing/2014/main" id="{AE5D3099-2806-4F0D-A627-3EEFD14ABB5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26FEC393-E2A6-4DAE-B622-6B9BFC812203}"/>
              </a:ext>
            </a:extLst>
          </p:cNvPr>
          <p:cNvPicPr>
            <a:picLocks noChangeAspect="1"/>
          </p:cNvPicPr>
          <p:nvPr/>
        </p:nvPicPr>
        <p:blipFill rotWithShape="1">
          <a:blip r:embed="rId3"/>
          <a:srcRect r="15160" b="8754"/>
          <a:stretch/>
        </p:blipFill>
        <p:spPr>
          <a:xfrm>
            <a:off x="0" y="314992"/>
            <a:ext cx="9144000" cy="5529149"/>
          </a:xfrm>
          <a:prstGeom prst="rect">
            <a:avLst/>
          </a:prstGeom>
        </p:spPr>
      </p:pic>
    </p:spTree>
    <p:extLst>
      <p:ext uri="{BB962C8B-B14F-4D97-AF65-F5344CB8AC3E}">
        <p14:creationId xmlns:p14="http://schemas.microsoft.com/office/powerpoint/2010/main" val="2425402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F3B183B-1E33-486B-A1C2-5815A6C10CF0}"/>
              </a:ext>
            </a:extLst>
          </p:cNvPr>
          <p:cNvPicPr>
            <a:picLocks noChangeAspect="1"/>
          </p:cNvPicPr>
          <p:nvPr/>
        </p:nvPicPr>
        <p:blipFill rotWithShape="1">
          <a:blip r:embed="rId3"/>
          <a:srcRect r="10745"/>
          <a:stretch/>
        </p:blipFill>
        <p:spPr>
          <a:xfrm>
            <a:off x="6896580" y="1403189"/>
            <a:ext cx="2247420" cy="1724015"/>
          </a:xfrm>
          <a:prstGeom prst="rect">
            <a:avLst/>
          </a:prstGeom>
        </p:spPr>
      </p:pic>
      <p:pic>
        <p:nvPicPr>
          <p:cNvPr id="8" name="Picture 7">
            <a:extLst>
              <a:ext uri="{FF2B5EF4-FFF2-40B4-BE49-F238E27FC236}">
                <a16:creationId xmlns:a16="http://schemas.microsoft.com/office/drawing/2014/main" id="{DEF7F3F8-2635-4BB3-94D5-C61A141007DE}"/>
              </a:ext>
            </a:extLst>
          </p:cNvPr>
          <p:cNvPicPr>
            <a:picLocks noChangeAspect="1"/>
          </p:cNvPicPr>
          <p:nvPr/>
        </p:nvPicPr>
        <p:blipFill>
          <a:blip r:embed="rId4"/>
          <a:stretch>
            <a:fillRect/>
          </a:stretch>
        </p:blipFill>
        <p:spPr>
          <a:xfrm>
            <a:off x="-10068" y="4381472"/>
            <a:ext cx="2614912" cy="1708666"/>
          </a:xfrm>
          <a:prstGeom prst="rect">
            <a:avLst/>
          </a:prstGeom>
        </p:spPr>
      </p:pic>
      <p:pic>
        <p:nvPicPr>
          <p:cNvPr id="5" name="Picture 4">
            <a:extLst>
              <a:ext uri="{FF2B5EF4-FFF2-40B4-BE49-F238E27FC236}">
                <a16:creationId xmlns:a16="http://schemas.microsoft.com/office/drawing/2014/main" id="{4E2CD996-11B6-4E8B-B623-6D97955A9211}"/>
              </a:ext>
            </a:extLst>
          </p:cNvPr>
          <p:cNvPicPr>
            <a:picLocks noChangeAspect="1"/>
          </p:cNvPicPr>
          <p:nvPr/>
        </p:nvPicPr>
        <p:blipFill>
          <a:blip r:embed="rId5"/>
          <a:stretch>
            <a:fillRect/>
          </a:stretch>
        </p:blipFill>
        <p:spPr>
          <a:xfrm>
            <a:off x="4451610" y="4576522"/>
            <a:ext cx="2696660" cy="1516871"/>
          </a:xfrm>
          <a:prstGeom prst="rect">
            <a:avLst/>
          </a:prstGeom>
        </p:spPr>
      </p:pic>
      <p:pic>
        <p:nvPicPr>
          <p:cNvPr id="7" name="Picture 6">
            <a:extLst>
              <a:ext uri="{FF2B5EF4-FFF2-40B4-BE49-F238E27FC236}">
                <a16:creationId xmlns:a16="http://schemas.microsoft.com/office/drawing/2014/main" id="{D47FB53F-1510-457A-9084-466EC6283F26}"/>
              </a:ext>
            </a:extLst>
          </p:cNvPr>
          <p:cNvPicPr>
            <a:picLocks noChangeAspect="1"/>
          </p:cNvPicPr>
          <p:nvPr/>
        </p:nvPicPr>
        <p:blipFill rotWithShape="1">
          <a:blip r:embed="rId6"/>
          <a:srcRect l="1708" t="6606" r="7068" b="5060"/>
          <a:stretch/>
        </p:blipFill>
        <p:spPr>
          <a:xfrm>
            <a:off x="6970643" y="4610274"/>
            <a:ext cx="2167874" cy="1479863"/>
          </a:xfrm>
          <a:prstGeom prst="rect">
            <a:avLst/>
          </a:prstGeom>
        </p:spPr>
      </p:pic>
      <p:pic>
        <p:nvPicPr>
          <p:cNvPr id="4" name="Picture 3">
            <a:extLst>
              <a:ext uri="{FF2B5EF4-FFF2-40B4-BE49-F238E27FC236}">
                <a16:creationId xmlns:a16="http://schemas.microsoft.com/office/drawing/2014/main" id="{207E56A8-E595-401E-9E46-0322D4A7BEE4}"/>
              </a:ext>
            </a:extLst>
          </p:cNvPr>
          <p:cNvPicPr>
            <a:picLocks noChangeAspect="1"/>
          </p:cNvPicPr>
          <p:nvPr/>
        </p:nvPicPr>
        <p:blipFill rotWithShape="1">
          <a:blip r:embed="rId7"/>
          <a:srcRect r="1392" b="5612"/>
          <a:stretch/>
        </p:blipFill>
        <p:spPr>
          <a:xfrm>
            <a:off x="6951805" y="-26503"/>
            <a:ext cx="2182123" cy="1479862"/>
          </a:xfrm>
          <a:prstGeom prst="rect">
            <a:avLst/>
          </a:prstGeom>
        </p:spPr>
      </p:pic>
      <p:pic>
        <p:nvPicPr>
          <p:cNvPr id="15" name="Picture 14">
            <a:extLst>
              <a:ext uri="{FF2B5EF4-FFF2-40B4-BE49-F238E27FC236}">
                <a16:creationId xmlns:a16="http://schemas.microsoft.com/office/drawing/2014/main" id="{9C76304E-8EEB-4EBA-AD0B-722B0DF8D0A3}"/>
              </a:ext>
            </a:extLst>
          </p:cNvPr>
          <p:cNvPicPr>
            <a:picLocks noChangeAspect="1"/>
          </p:cNvPicPr>
          <p:nvPr/>
        </p:nvPicPr>
        <p:blipFill rotWithShape="1">
          <a:blip r:embed="rId8"/>
          <a:srcRect b="9576"/>
          <a:stretch/>
        </p:blipFill>
        <p:spPr>
          <a:xfrm>
            <a:off x="2491410" y="4583770"/>
            <a:ext cx="2204206" cy="1506368"/>
          </a:xfrm>
          <a:prstGeom prst="rect">
            <a:avLst/>
          </a:prstGeom>
        </p:spPr>
      </p:pic>
      <p:pic>
        <p:nvPicPr>
          <p:cNvPr id="3" name="Picture 2">
            <a:extLst>
              <a:ext uri="{FF2B5EF4-FFF2-40B4-BE49-F238E27FC236}">
                <a16:creationId xmlns:a16="http://schemas.microsoft.com/office/drawing/2014/main" id="{908D37A3-053E-4463-825B-6E6DD4E2B1DE}"/>
              </a:ext>
            </a:extLst>
          </p:cNvPr>
          <p:cNvPicPr>
            <a:picLocks noChangeAspect="1"/>
          </p:cNvPicPr>
          <p:nvPr/>
        </p:nvPicPr>
        <p:blipFill rotWithShape="1">
          <a:blip r:embed="rId9"/>
          <a:srcRect r="4271" b="4271"/>
          <a:stretch/>
        </p:blipFill>
        <p:spPr>
          <a:xfrm>
            <a:off x="1" y="-79514"/>
            <a:ext cx="6951804" cy="4663283"/>
          </a:xfrm>
          <a:prstGeom prst="rect">
            <a:avLst/>
          </a:prstGeom>
        </p:spPr>
      </p:pic>
      <p:sp>
        <p:nvSpPr>
          <p:cNvPr id="60420" name="Text Box 3"/>
          <p:cNvSpPr txBox="1">
            <a:spLocks noChangeArrowheads="1"/>
          </p:cNvSpPr>
          <p:nvPr/>
        </p:nvSpPr>
        <p:spPr bwMode="auto">
          <a:xfrm>
            <a:off x="152399" y="90595"/>
            <a:ext cx="479552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dirty="0">
                <a:solidFill>
                  <a:schemeClr val="bg1"/>
                </a:solidFill>
                <a:effectLst>
                  <a:outerShdw blurRad="38100" dist="38100" dir="2700000" algn="tl">
                    <a:srgbClr val="000000">
                      <a:alpha val="43137"/>
                    </a:srgbClr>
                  </a:outerShdw>
                </a:effectLst>
              </a:rPr>
              <a:t>Things that sustain my life…</a:t>
            </a:r>
          </a:p>
        </p:txBody>
      </p:sp>
      <p:pic>
        <p:nvPicPr>
          <p:cNvPr id="1028" name="Picture 4" descr="kids">
            <a:extLst>
              <a:ext uri="{FF2B5EF4-FFF2-40B4-BE49-F238E27FC236}">
                <a16:creationId xmlns:a16="http://schemas.microsoft.com/office/drawing/2014/main" id="{953C49EB-5512-4AFA-A563-DA531EB0EB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1874" y="3105929"/>
            <a:ext cx="2182126" cy="150582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3">
            <a:extLst>
              <a:ext uri="{FF2B5EF4-FFF2-40B4-BE49-F238E27FC236}">
                <a16:creationId xmlns:a16="http://schemas.microsoft.com/office/drawing/2014/main" id="{FDE13DF5-CCCF-48A9-B06C-2CE70E751377}"/>
              </a:ext>
            </a:extLst>
          </p:cNvPr>
          <p:cNvSpPr txBox="1">
            <a:spLocks noChangeArrowheads="1"/>
          </p:cNvSpPr>
          <p:nvPr/>
        </p:nvSpPr>
        <p:spPr bwMode="auto">
          <a:xfrm>
            <a:off x="299215" y="4055840"/>
            <a:ext cx="2108200" cy="1281113"/>
          </a:xfrm>
          <a:prstGeom prst="rect">
            <a:avLst/>
          </a:prstGeom>
          <a:noFill/>
          <a:ln>
            <a:noFill/>
          </a:ln>
          <a:effectLst>
            <a:outerShdw blurRad="25400" dist="12700" dir="27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2000" dirty="0">
                <a:solidFill>
                  <a:schemeClr val="bg1"/>
                </a:solidFill>
              </a:rPr>
              <a:t>friends</a:t>
            </a:r>
          </a:p>
        </p:txBody>
      </p:sp>
      <p:sp>
        <p:nvSpPr>
          <p:cNvPr id="14" name="Text Box 20">
            <a:extLst>
              <a:ext uri="{FF2B5EF4-FFF2-40B4-BE49-F238E27FC236}">
                <a16:creationId xmlns:a16="http://schemas.microsoft.com/office/drawing/2014/main" id="{50997F24-A509-4F91-B3B8-2F0EAAC62876}"/>
              </a:ext>
            </a:extLst>
          </p:cNvPr>
          <p:cNvSpPr txBox="1">
            <a:spLocks noChangeArrowheads="1"/>
          </p:cNvSpPr>
          <p:nvPr/>
        </p:nvSpPr>
        <p:spPr bwMode="auto">
          <a:xfrm>
            <a:off x="6961874" y="4680573"/>
            <a:ext cx="2108200" cy="1281112"/>
          </a:xfrm>
          <a:prstGeom prst="rect">
            <a:avLst/>
          </a:prstGeom>
          <a:noFill/>
          <a:ln>
            <a:noFill/>
          </a:ln>
          <a:effectLst>
            <a:outerShdw blurRad="25400" dist="12700" dir="27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2000" dirty="0">
                <a:solidFill>
                  <a:schemeClr val="bg1"/>
                </a:solidFill>
              </a:rPr>
              <a:t>health</a:t>
            </a:r>
          </a:p>
        </p:txBody>
      </p:sp>
      <p:sp>
        <p:nvSpPr>
          <p:cNvPr id="16" name="Text Box 16">
            <a:extLst>
              <a:ext uri="{FF2B5EF4-FFF2-40B4-BE49-F238E27FC236}">
                <a16:creationId xmlns:a16="http://schemas.microsoft.com/office/drawing/2014/main" id="{CBDDD240-0E7A-47AA-983C-702804CB98A7}"/>
              </a:ext>
            </a:extLst>
          </p:cNvPr>
          <p:cNvSpPr txBox="1">
            <a:spLocks noChangeArrowheads="1"/>
          </p:cNvSpPr>
          <p:nvPr/>
        </p:nvSpPr>
        <p:spPr bwMode="auto">
          <a:xfrm>
            <a:off x="4769679" y="4655385"/>
            <a:ext cx="1966056" cy="1035458"/>
          </a:xfrm>
          <a:prstGeom prst="rect">
            <a:avLst/>
          </a:prstGeom>
          <a:noFill/>
          <a:ln>
            <a:noFill/>
          </a:ln>
          <a:effectLst>
            <a:outerShdw blurRad="25400" dist="12700" dir="27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2000" dirty="0">
                <a:solidFill>
                  <a:schemeClr val="bg1"/>
                </a:solidFill>
              </a:rPr>
              <a:t>hobbies/</a:t>
            </a:r>
          </a:p>
          <a:p>
            <a:pPr>
              <a:spcBef>
                <a:spcPct val="0"/>
              </a:spcBef>
            </a:pPr>
            <a:r>
              <a:rPr lang="en-US" altLang="en-US" sz="2000" dirty="0">
                <a:solidFill>
                  <a:schemeClr val="bg1"/>
                </a:solidFill>
              </a:rPr>
              <a:t>recreation</a:t>
            </a:r>
          </a:p>
        </p:txBody>
      </p:sp>
      <p:sp>
        <p:nvSpPr>
          <p:cNvPr id="17" name="Text Box 19">
            <a:extLst>
              <a:ext uri="{FF2B5EF4-FFF2-40B4-BE49-F238E27FC236}">
                <a16:creationId xmlns:a16="http://schemas.microsoft.com/office/drawing/2014/main" id="{FCA0E079-E285-4D8D-B7EB-3AA36391FA39}"/>
              </a:ext>
            </a:extLst>
          </p:cNvPr>
          <p:cNvSpPr txBox="1">
            <a:spLocks noChangeArrowheads="1"/>
          </p:cNvSpPr>
          <p:nvPr/>
        </p:nvSpPr>
        <p:spPr bwMode="auto">
          <a:xfrm>
            <a:off x="8247872" y="4260328"/>
            <a:ext cx="2108200" cy="1281112"/>
          </a:xfrm>
          <a:prstGeom prst="rect">
            <a:avLst/>
          </a:prstGeom>
          <a:noFill/>
          <a:ln>
            <a:noFill/>
          </a:ln>
          <a:effectLst>
            <a:outerShdw blurRad="25400" dist="12700" dir="27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2000">
                <a:solidFill>
                  <a:schemeClr val="bg1"/>
                </a:solidFill>
              </a:rPr>
              <a:t>family</a:t>
            </a:r>
          </a:p>
        </p:txBody>
      </p:sp>
      <p:sp>
        <p:nvSpPr>
          <p:cNvPr id="20" name="Text Box 12">
            <a:extLst>
              <a:ext uri="{FF2B5EF4-FFF2-40B4-BE49-F238E27FC236}">
                <a16:creationId xmlns:a16="http://schemas.microsoft.com/office/drawing/2014/main" id="{B56D8A9D-31CC-400D-B989-C0DE6746F8EC}"/>
              </a:ext>
            </a:extLst>
          </p:cNvPr>
          <p:cNvSpPr txBox="1">
            <a:spLocks noChangeArrowheads="1"/>
          </p:cNvSpPr>
          <p:nvPr/>
        </p:nvSpPr>
        <p:spPr bwMode="auto">
          <a:xfrm>
            <a:off x="2477907" y="5690843"/>
            <a:ext cx="2108200" cy="1281113"/>
          </a:xfrm>
          <a:prstGeom prst="rect">
            <a:avLst/>
          </a:prstGeom>
          <a:noFill/>
          <a:ln>
            <a:noFill/>
          </a:ln>
          <a:effectLst>
            <a:outerShdw blurRad="25400" dist="12700" dir="27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2000">
                <a:solidFill>
                  <a:schemeClr val="bg1"/>
                </a:solidFill>
              </a:rPr>
              <a:t>neighbors</a:t>
            </a:r>
          </a:p>
        </p:txBody>
      </p:sp>
      <p:sp>
        <p:nvSpPr>
          <p:cNvPr id="21" name="Text Box 28">
            <a:extLst>
              <a:ext uri="{FF2B5EF4-FFF2-40B4-BE49-F238E27FC236}">
                <a16:creationId xmlns:a16="http://schemas.microsoft.com/office/drawing/2014/main" id="{BAA9F5FE-B359-4994-8E3D-5BF3B2AB5A75}"/>
              </a:ext>
            </a:extLst>
          </p:cNvPr>
          <p:cNvSpPr txBox="1">
            <a:spLocks noChangeArrowheads="1"/>
          </p:cNvSpPr>
          <p:nvPr/>
        </p:nvSpPr>
        <p:spPr bwMode="auto">
          <a:xfrm>
            <a:off x="6961874" y="-6287"/>
            <a:ext cx="2108200" cy="1281112"/>
          </a:xfrm>
          <a:prstGeom prst="rect">
            <a:avLst/>
          </a:prstGeom>
          <a:noFill/>
          <a:ln>
            <a:noFill/>
          </a:ln>
          <a:effectLst>
            <a:outerShdw blurRad="25400" dist="12700" dir="27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2000" dirty="0">
                <a:solidFill>
                  <a:schemeClr val="bg1"/>
                </a:solidFill>
              </a:rPr>
              <a:t>mental health support</a:t>
            </a:r>
          </a:p>
        </p:txBody>
      </p:sp>
      <p:sp>
        <p:nvSpPr>
          <p:cNvPr id="22" name="Text Box 18">
            <a:extLst>
              <a:ext uri="{FF2B5EF4-FFF2-40B4-BE49-F238E27FC236}">
                <a16:creationId xmlns:a16="http://schemas.microsoft.com/office/drawing/2014/main" id="{3E7881AA-C650-4540-8BE0-A22C468E86EB}"/>
              </a:ext>
            </a:extLst>
          </p:cNvPr>
          <p:cNvSpPr txBox="1">
            <a:spLocks noChangeArrowheads="1"/>
          </p:cNvSpPr>
          <p:nvPr/>
        </p:nvSpPr>
        <p:spPr bwMode="auto">
          <a:xfrm>
            <a:off x="51322" y="5687372"/>
            <a:ext cx="2108200" cy="1281112"/>
          </a:xfrm>
          <a:prstGeom prst="rect">
            <a:avLst/>
          </a:prstGeom>
          <a:noFill/>
          <a:ln>
            <a:noFill/>
          </a:ln>
          <a:effectLst>
            <a:outerShdw blurRad="25400" dist="12700" dir="27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2000" dirty="0">
                <a:solidFill>
                  <a:schemeClr val="bg1"/>
                </a:solidFill>
              </a:rPr>
              <a:t>work</a:t>
            </a:r>
          </a:p>
        </p:txBody>
      </p:sp>
      <p:sp>
        <p:nvSpPr>
          <p:cNvPr id="23" name="Text Box 22">
            <a:extLst>
              <a:ext uri="{FF2B5EF4-FFF2-40B4-BE49-F238E27FC236}">
                <a16:creationId xmlns:a16="http://schemas.microsoft.com/office/drawing/2014/main" id="{1C121D72-41E5-441B-B454-5D7AD09A7760}"/>
              </a:ext>
            </a:extLst>
          </p:cNvPr>
          <p:cNvSpPr txBox="1">
            <a:spLocks noChangeArrowheads="1"/>
          </p:cNvSpPr>
          <p:nvPr/>
        </p:nvSpPr>
        <p:spPr bwMode="auto">
          <a:xfrm>
            <a:off x="6988766" y="2502876"/>
            <a:ext cx="2108200" cy="1281113"/>
          </a:xfrm>
          <a:prstGeom prst="rect">
            <a:avLst/>
          </a:prstGeom>
          <a:noFill/>
          <a:ln>
            <a:noFill/>
          </a:ln>
          <a:effectLst>
            <a:outerShdw blurRad="25400" dist="12700" dir="2700000" algn="ctr" rotWithShape="0">
              <a:schemeClr val="tx1">
                <a:alpha val="8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2000" dirty="0">
                <a:solidFill>
                  <a:schemeClr val="bg1"/>
                </a:solidFill>
              </a:rPr>
              <a:t>things to do in the future</a:t>
            </a:r>
          </a:p>
        </p:txBody>
      </p:sp>
      <p:sp>
        <p:nvSpPr>
          <p:cNvPr id="19" name="Rectangle 18">
            <a:extLst>
              <a:ext uri="{FF2B5EF4-FFF2-40B4-BE49-F238E27FC236}">
                <a16:creationId xmlns:a16="http://schemas.microsoft.com/office/drawing/2014/main" id="{890EA403-5CA6-4DCF-8283-D2791B76F584}"/>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322265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20" grpId="0"/>
      <p:bldP spid="21" grpId="0"/>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Text Box 4"/>
          <p:cNvSpPr txBox="1">
            <a:spLocks noChangeArrowheads="1"/>
          </p:cNvSpPr>
          <p:nvPr/>
        </p:nvSpPr>
        <p:spPr bwMode="auto">
          <a:xfrm>
            <a:off x="0" y="3837907"/>
            <a:ext cx="9144000" cy="2292935"/>
          </a:xfrm>
          <a:prstGeom prst="rect">
            <a:avLst/>
          </a:prstGeom>
          <a:solidFill>
            <a:srgbClr val="FFFFFF"/>
          </a:solidFill>
          <a:ln>
            <a:noFill/>
          </a:ln>
          <a:extLst/>
        </p:spPr>
        <p:txBody>
          <a:bodyPr wrap="square" anchor="b">
            <a:spAutoFit/>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lgn="ctr"/>
            <a:br>
              <a:rPr lang="en-US" sz="3200" dirty="0">
                <a:solidFill>
                  <a:srgbClr val="009B7C"/>
                </a:solidFill>
                <a:latin typeface="Arial" charset="0"/>
                <a:ea typeface="Arial" charset="0"/>
                <a:cs typeface="Arial" charset="0"/>
              </a:rPr>
            </a:br>
            <a:r>
              <a:rPr lang="en-US" sz="3200" b="1" dirty="0">
                <a:solidFill>
                  <a:srgbClr val="009B7C"/>
                </a:solidFill>
                <a:latin typeface="Arial" charset="0"/>
                <a:ea typeface="Arial" charset="0"/>
                <a:cs typeface="Arial" charset="0"/>
              </a:rPr>
              <a:t>With self-compassion, we give ourselves the same kindness and care we'd give to </a:t>
            </a:r>
            <a:br>
              <a:rPr lang="en-US" sz="3200" b="1" dirty="0">
                <a:solidFill>
                  <a:srgbClr val="009B7C"/>
                </a:solidFill>
                <a:latin typeface="Arial" charset="0"/>
                <a:ea typeface="Arial" charset="0"/>
                <a:cs typeface="Arial" charset="0"/>
              </a:rPr>
            </a:br>
            <a:r>
              <a:rPr lang="en-US" sz="3200" b="1" dirty="0">
                <a:solidFill>
                  <a:srgbClr val="009B7C"/>
                </a:solidFill>
                <a:latin typeface="Arial" charset="0"/>
                <a:ea typeface="Arial" charset="0"/>
                <a:cs typeface="Arial" charset="0"/>
              </a:rPr>
              <a:t>a good friend.</a:t>
            </a:r>
          </a:p>
          <a:p>
            <a:pPr algn="ctr"/>
            <a:endParaRPr lang="en-US" sz="1000" dirty="0">
              <a:solidFill>
                <a:srgbClr val="009B7C"/>
              </a:solidFill>
              <a:latin typeface="Arial" charset="0"/>
              <a:ea typeface="Arial" charset="0"/>
              <a:cs typeface="Arial" charset="0"/>
            </a:endParaRPr>
          </a:p>
        </p:txBody>
      </p:sp>
      <p:pic>
        <p:nvPicPr>
          <p:cNvPr id="6" name="Picture 5">
            <a:extLst>
              <a:ext uri="{FF2B5EF4-FFF2-40B4-BE49-F238E27FC236}">
                <a16:creationId xmlns:a16="http://schemas.microsoft.com/office/drawing/2014/main" id="{1F3E5FAE-8057-4A93-8D01-D3237B8C8F3E}"/>
              </a:ext>
            </a:extLst>
          </p:cNvPr>
          <p:cNvPicPr>
            <a:picLocks noChangeAspect="1"/>
          </p:cNvPicPr>
          <p:nvPr/>
        </p:nvPicPr>
        <p:blipFill>
          <a:blip r:embed="rId3"/>
          <a:stretch>
            <a:fillRect/>
          </a:stretch>
        </p:blipFill>
        <p:spPr>
          <a:xfrm>
            <a:off x="119319" y="6130842"/>
            <a:ext cx="4354286" cy="54823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645"/>
            <a:ext cx="9144000" cy="4087091"/>
          </a:xfrm>
          <a:prstGeom prst="rect">
            <a:avLst/>
          </a:prstGeom>
        </p:spPr>
      </p:pic>
      <p:sp>
        <p:nvSpPr>
          <p:cNvPr id="2" name="TextBox 1"/>
          <p:cNvSpPr txBox="1"/>
          <p:nvPr/>
        </p:nvSpPr>
        <p:spPr>
          <a:xfrm>
            <a:off x="8694913" y="1648492"/>
            <a:ext cx="461665" cy="2277226"/>
          </a:xfrm>
          <a:prstGeom prst="rect">
            <a:avLst/>
          </a:prstGeom>
          <a:noFill/>
        </p:spPr>
        <p:txBody>
          <a:bodyPr vert="vert270" wrap="none" rtlCol="0">
            <a:spAutoFit/>
          </a:bodyPr>
          <a:lstStyle/>
          <a:p>
            <a:r>
              <a:rPr lang="en-US" dirty="0" err="1"/>
              <a:t>selfcompassion.org</a:t>
            </a:r>
            <a:endParaRPr lang="en-US" dirty="0"/>
          </a:p>
        </p:txBody>
      </p:sp>
    </p:spTree>
    <p:extLst>
      <p:ext uri="{BB962C8B-B14F-4D97-AF65-F5344CB8AC3E}">
        <p14:creationId xmlns:p14="http://schemas.microsoft.com/office/powerpoint/2010/main" val="111507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107" y="4776364"/>
            <a:ext cx="8830492" cy="1061829"/>
          </a:xfrm>
          <a:prstGeom prst="rect">
            <a:avLst/>
          </a:prstGeom>
        </p:spPr>
        <p:txBody>
          <a:bodyPr wrap="square">
            <a:spAutoFit/>
          </a:bodyPr>
          <a:lstStyle/>
          <a:p>
            <a:pPr marL="342900" indent="-342900">
              <a:buFont typeface="Wingdings" panose="05000000000000000000" pitchFamily="2" charset="2"/>
              <a:buChar char="Ø"/>
            </a:pPr>
            <a:r>
              <a:rPr lang="en-US" dirty="0"/>
              <a:t>Host a 20-90 minute </a:t>
            </a:r>
            <a:r>
              <a:rPr lang="en-US" altLang="en-US" dirty="0"/>
              <a:t>Suicide Awareness Talk.</a:t>
            </a:r>
            <a:endParaRPr lang="en-US" dirty="0"/>
          </a:p>
          <a:p>
            <a:pPr marL="342900" indent="-342900">
              <a:buFont typeface="Wingdings" panose="05000000000000000000" pitchFamily="2" charset="2"/>
              <a:buChar char="Ø"/>
            </a:pPr>
            <a:r>
              <a:rPr lang="en-US" dirty="0"/>
              <a:t>Attend an </a:t>
            </a:r>
            <a:r>
              <a:rPr lang="en-US" i="1" dirty="0"/>
              <a:t>Applied Suicide Intervention Skills Training (ASIST) </a:t>
            </a:r>
            <a:r>
              <a:rPr lang="en-US" dirty="0"/>
              <a:t>two-day suicide intervention workshop.</a:t>
            </a:r>
          </a:p>
        </p:txBody>
      </p:sp>
      <p:pic>
        <p:nvPicPr>
          <p:cNvPr id="6" name="Picture 5" descr="A group of people posing for the camera&#10;&#10;Description generated with very high confidence">
            <a:extLst>
              <a:ext uri="{FF2B5EF4-FFF2-40B4-BE49-F238E27FC236}">
                <a16:creationId xmlns:a16="http://schemas.microsoft.com/office/drawing/2014/main" id="{BE8404B3-44DF-4F45-9A48-9F9E142F9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4528405"/>
          </a:xfrm>
          <a:prstGeom prst="rect">
            <a:avLst/>
          </a:prstGeom>
        </p:spPr>
      </p:pic>
      <p:sp>
        <p:nvSpPr>
          <p:cNvPr id="4" name="Rectangle 3">
            <a:extLst>
              <a:ext uri="{FF2B5EF4-FFF2-40B4-BE49-F238E27FC236}">
                <a16:creationId xmlns:a16="http://schemas.microsoft.com/office/drawing/2014/main" id="{74EF8CB7-A668-44BC-A7F7-AD217F958A0B}"/>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1816532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generated with very high confidence">
            <a:extLst>
              <a:ext uri="{FF2B5EF4-FFF2-40B4-BE49-F238E27FC236}">
                <a16:creationId xmlns:a16="http://schemas.microsoft.com/office/drawing/2014/main" id="{6DF0CD1A-C21B-48C9-96EE-956CF2816130}"/>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r="5370"/>
          <a:stretch/>
        </p:blipFill>
        <p:spPr>
          <a:xfrm>
            <a:off x="-7265" y="540516"/>
            <a:ext cx="9151265" cy="5484017"/>
          </a:xfrm>
          <a:prstGeom prst="rect">
            <a:avLst/>
          </a:prstGeom>
        </p:spPr>
      </p:pic>
      <p:sp>
        <p:nvSpPr>
          <p:cNvPr id="9" name="Title 4">
            <a:extLst>
              <a:ext uri="{FF2B5EF4-FFF2-40B4-BE49-F238E27FC236}">
                <a16:creationId xmlns:a16="http://schemas.microsoft.com/office/drawing/2014/main" id="{136C113F-4987-4489-A9DA-704CFC5F8655}"/>
              </a:ext>
            </a:extLst>
          </p:cNvPr>
          <p:cNvSpPr txBox="1">
            <a:spLocks/>
          </p:cNvSpPr>
          <p:nvPr/>
        </p:nvSpPr>
        <p:spPr bwMode="auto">
          <a:xfrm>
            <a:off x="1446610" y="939729"/>
            <a:ext cx="6875044" cy="6465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85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3000" b="1" dirty="0">
                <a:solidFill>
                  <a:srgbClr val="009B7C"/>
                </a:solidFill>
                <a:latin typeface="Arial" panose="020B0604020202020204" pitchFamily="34" charset="0"/>
                <a:cs typeface="Arial" panose="020B0604020202020204" pitchFamily="34" charset="0"/>
              </a:rPr>
              <a:t>Who in our community uses ASIST skills?</a:t>
            </a:r>
          </a:p>
        </p:txBody>
      </p:sp>
      <p:pic>
        <p:nvPicPr>
          <p:cNvPr id="11" name="Picture 10" descr="communities.png">
            <a:extLst>
              <a:ext uri="{FF2B5EF4-FFF2-40B4-BE49-F238E27FC236}">
                <a16:creationId xmlns:a16="http://schemas.microsoft.com/office/drawing/2014/main" id="{46E32094-CF6D-4CB4-848F-A87FF0FBEC3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744" y="5273279"/>
            <a:ext cx="621506"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a:extLst>
              <a:ext uri="{FF2B5EF4-FFF2-40B4-BE49-F238E27FC236}">
                <a16:creationId xmlns:a16="http://schemas.microsoft.com/office/drawing/2014/main" id="{27668557-8D7E-4C5B-8E2C-FBD12A27349E}"/>
              </a:ext>
            </a:extLst>
          </p:cNvPr>
          <p:cNvSpPr txBox="1">
            <a:spLocks noChangeArrowheads="1"/>
          </p:cNvSpPr>
          <p:nvPr/>
        </p:nvSpPr>
        <p:spPr bwMode="auto">
          <a:xfrm>
            <a:off x="-120254" y="5627489"/>
            <a:ext cx="13335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MS PGothic" panose="020B0600070205080204" pitchFamily="34" charset="-128"/>
              </a:defRPr>
            </a:lvl1pPr>
            <a:lvl2pPr marL="742950" indent="-285750">
              <a:defRPr sz="2400">
                <a:solidFill>
                  <a:schemeClr val="tx1"/>
                </a:solidFill>
                <a:latin typeface="Trebuchet MS" panose="020B0603020202020204" pitchFamily="34" charset="0"/>
                <a:ea typeface="MS PGothic" panose="020B0600070205080204" pitchFamily="34" charset="-128"/>
              </a:defRPr>
            </a:lvl2pPr>
            <a:lvl3pPr marL="1143000" indent="-228600">
              <a:defRPr sz="2400">
                <a:solidFill>
                  <a:schemeClr val="tx1"/>
                </a:solidFill>
                <a:latin typeface="Trebuchet MS" panose="020B0603020202020204" pitchFamily="34" charset="0"/>
                <a:ea typeface="MS PGothic" panose="020B0600070205080204" pitchFamily="34" charset="-128"/>
              </a:defRPr>
            </a:lvl3pPr>
            <a:lvl4pPr marL="1600200" indent="-228600">
              <a:defRPr sz="2400">
                <a:solidFill>
                  <a:schemeClr val="tx1"/>
                </a:solidFill>
                <a:latin typeface="Trebuchet MS" panose="020B0603020202020204" pitchFamily="34" charset="0"/>
                <a:ea typeface="MS PGothic" panose="020B0600070205080204" pitchFamily="34" charset="-128"/>
              </a:defRPr>
            </a:lvl4pPr>
            <a:lvl5pPr marL="2057400" indent="-228600">
              <a:defRPr sz="24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pPr algn="ctr" eaLnBrk="1" hangingPunct="1"/>
            <a:r>
              <a:rPr lang="en-US" altLang="en-US" sz="1050" dirty="0">
                <a:latin typeface="Arial" panose="020B0604020202020204" pitchFamily="34" charset="0"/>
                <a:cs typeface="Arial" panose="020B0604020202020204" pitchFamily="34" charset="0"/>
              </a:rPr>
              <a:t>Community members</a:t>
            </a:r>
          </a:p>
        </p:txBody>
      </p:sp>
      <p:pic>
        <p:nvPicPr>
          <p:cNvPr id="15" name="Picture 40" descr="faith.png">
            <a:extLst>
              <a:ext uri="{FF2B5EF4-FFF2-40B4-BE49-F238E27FC236}">
                <a16:creationId xmlns:a16="http://schemas.microsoft.com/office/drawing/2014/main" id="{CECA4588-6868-4DE3-93F1-F34D33EDE1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32317" y="5008364"/>
            <a:ext cx="26551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75F7B9AF-6AC0-4CE1-B7A8-641953DC6763}"/>
              </a:ext>
            </a:extLst>
          </p:cNvPr>
          <p:cNvSpPr txBox="1">
            <a:spLocks noChangeArrowheads="1"/>
          </p:cNvSpPr>
          <p:nvPr/>
        </p:nvSpPr>
        <p:spPr bwMode="auto">
          <a:xfrm>
            <a:off x="798321" y="5719753"/>
            <a:ext cx="13335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MS PGothic" panose="020B0600070205080204" pitchFamily="34" charset="-128"/>
              </a:defRPr>
            </a:lvl1pPr>
            <a:lvl2pPr marL="742950" indent="-285750">
              <a:defRPr sz="2400">
                <a:solidFill>
                  <a:schemeClr val="tx1"/>
                </a:solidFill>
                <a:latin typeface="Trebuchet MS" panose="020B0603020202020204" pitchFamily="34" charset="0"/>
                <a:ea typeface="MS PGothic" panose="020B0600070205080204" pitchFamily="34" charset="-128"/>
              </a:defRPr>
            </a:lvl2pPr>
            <a:lvl3pPr marL="1143000" indent="-228600">
              <a:defRPr sz="2400">
                <a:solidFill>
                  <a:schemeClr val="tx1"/>
                </a:solidFill>
                <a:latin typeface="Trebuchet MS" panose="020B0603020202020204" pitchFamily="34" charset="0"/>
                <a:ea typeface="MS PGothic" panose="020B0600070205080204" pitchFamily="34" charset="-128"/>
              </a:defRPr>
            </a:lvl3pPr>
            <a:lvl4pPr marL="1600200" indent="-228600">
              <a:defRPr sz="2400">
                <a:solidFill>
                  <a:schemeClr val="tx1"/>
                </a:solidFill>
                <a:latin typeface="Trebuchet MS" panose="020B0603020202020204" pitchFamily="34" charset="0"/>
                <a:ea typeface="MS PGothic" panose="020B0600070205080204" pitchFamily="34" charset="-128"/>
              </a:defRPr>
            </a:lvl4pPr>
            <a:lvl5pPr marL="2057400" indent="-228600">
              <a:defRPr sz="24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pPr algn="ctr" eaLnBrk="1" hangingPunct="1"/>
            <a:r>
              <a:rPr lang="en-US" altLang="en-US" sz="1050" dirty="0">
                <a:latin typeface="Arial" panose="020B0604020202020204" pitchFamily="34" charset="0"/>
                <a:cs typeface="Arial" panose="020B0604020202020204" pitchFamily="34" charset="0"/>
              </a:rPr>
              <a:t>Faith community</a:t>
            </a:r>
          </a:p>
        </p:txBody>
      </p:sp>
      <p:pic>
        <p:nvPicPr>
          <p:cNvPr id="18" name="Picture 38" descr="socialworker2.png">
            <a:extLst>
              <a:ext uri="{FF2B5EF4-FFF2-40B4-BE49-F238E27FC236}">
                <a16:creationId xmlns:a16="http://schemas.microsoft.com/office/drawing/2014/main" id="{3A090371-750A-4BB9-BF8D-6A04F801446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99048" y="5148823"/>
            <a:ext cx="504825" cy="39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3">
            <a:extLst>
              <a:ext uri="{FF2B5EF4-FFF2-40B4-BE49-F238E27FC236}">
                <a16:creationId xmlns:a16="http://schemas.microsoft.com/office/drawing/2014/main" id="{CF2C169C-4817-48B7-9CC7-7B73D3F740A3}"/>
              </a:ext>
            </a:extLst>
          </p:cNvPr>
          <p:cNvSpPr txBox="1">
            <a:spLocks noChangeArrowheads="1"/>
          </p:cNvSpPr>
          <p:nvPr/>
        </p:nvSpPr>
        <p:spPr bwMode="auto">
          <a:xfrm>
            <a:off x="1940138" y="5582175"/>
            <a:ext cx="13335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MS PGothic" panose="020B0600070205080204" pitchFamily="34" charset="-128"/>
              </a:defRPr>
            </a:lvl1pPr>
            <a:lvl2pPr marL="742950" indent="-285750">
              <a:defRPr sz="2400">
                <a:solidFill>
                  <a:schemeClr val="tx1"/>
                </a:solidFill>
                <a:latin typeface="Trebuchet MS" panose="020B0603020202020204" pitchFamily="34" charset="0"/>
                <a:ea typeface="MS PGothic" panose="020B0600070205080204" pitchFamily="34" charset="-128"/>
              </a:defRPr>
            </a:lvl2pPr>
            <a:lvl3pPr marL="1143000" indent="-228600">
              <a:defRPr sz="2400">
                <a:solidFill>
                  <a:schemeClr val="tx1"/>
                </a:solidFill>
                <a:latin typeface="Trebuchet MS" panose="020B0603020202020204" pitchFamily="34" charset="0"/>
                <a:ea typeface="MS PGothic" panose="020B0600070205080204" pitchFamily="34" charset="-128"/>
              </a:defRPr>
            </a:lvl3pPr>
            <a:lvl4pPr marL="1600200" indent="-228600">
              <a:defRPr sz="2400">
                <a:solidFill>
                  <a:schemeClr val="tx1"/>
                </a:solidFill>
                <a:latin typeface="Trebuchet MS" panose="020B0603020202020204" pitchFamily="34" charset="0"/>
                <a:ea typeface="MS PGothic" panose="020B0600070205080204" pitchFamily="34" charset="-128"/>
              </a:defRPr>
            </a:lvl4pPr>
            <a:lvl5pPr marL="2057400" indent="-228600">
              <a:defRPr sz="24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pPr algn="ctr" eaLnBrk="1" hangingPunct="1"/>
            <a:r>
              <a:rPr lang="en-US" altLang="en-US" sz="1050" dirty="0">
                <a:latin typeface="Arial" panose="020B0604020202020204" pitchFamily="34" charset="0"/>
                <a:cs typeface="Arial" panose="020B0604020202020204" pitchFamily="34" charset="0"/>
              </a:rPr>
              <a:t>Counselors, social workers &amp; clinicians</a:t>
            </a:r>
          </a:p>
        </p:txBody>
      </p:sp>
      <p:pic>
        <p:nvPicPr>
          <p:cNvPr id="20" name="Picture 37" descr="teachers.png">
            <a:extLst>
              <a:ext uri="{FF2B5EF4-FFF2-40B4-BE49-F238E27FC236}">
                <a16:creationId xmlns:a16="http://schemas.microsoft.com/office/drawing/2014/main" id="{0639658B-87F9-4608-93D4-0279E79E00C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7088" y="5126236"/>
            <a:ext cx="452438" cy="5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1">
            <a:extLst>
              <a:ext uri="{FF2B5EF4-FFF2-40B4-BE49-F238E27FC236}">
                <a16:creationId xmlns:a16="http://schemas.microsoft.com/office/drawing/2014/main" id="{BE820039-AA41-4D95-B09B-4C816434AC41}"/>
              </a:ext>
            </a:extLst>
          </p:cNvPr>
          <p:cNvSpPr txBox="1">
            <a:spLocks noChangeArrowheads="1"/>
          </p:cNvSpPr>
          <p:nvPr/>
        </p:nvSpPr>
        <p:spPr bwMode="auto">
          <a:xfrm>
            <a:off x="3053114" y="5609035"/>
            <a:ext cx="13335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MS PGothic" panose="020B0600070205080204" pitchFamily="34" charset="-128"/>
              </a:defRPr>
            </a:lvl1pPr>
            <a:lvl2pPr marL="742950" indent="-285750">
              <a:defRPr sz="2400">
                <a:solidFill>
                  <a:schemeClr val="tx1"/>
                </a:solidFill>
                <a:latin typeface="Trebuchet MS" panose="020B0603020202020204" pitchFamily="34" charset="0"/>
                <a:ea typeface="MS PGothic" panose="020B0600070205080204" pitchFamily="34" charset="-128"/>
              </a:defRPr>
            </a:lvl2pPr>
            <a:lvl3pPr marL="1143000" indent="-228600">
              <a:defRPr sz="2400">
                <a:solidFill>
                  <a:schemeClr val="tx1"/>
                </a:solidFill>
                <a:latin typeface="Trebuchet MS" panose="020B0603020202020204" pitchFamily="34" charset="0"/>
                <a:ea typeface="MS PGothic" panose="020B0600070205080204" pitchFamily="34" charset="-128"/>
              </a:defRPr>
            </a:lvl3pPr>
            <a:lvl4pPr marL="1600200" indent="-228600">
              <a:defRPr sz="2400">
                <a:solidFill>
                  <a:schemeClr val="tx1"/>
                </a:solidFill>
                <a:latin typeface="Trebuchet MS" panose="020B0603020202020204" pitchFamily="34" charset="0"/>
                <a:ea typeface="MS PGothic" panose="020B0600070205080204" pitchFamily="34" charset="-128"/>
              </a:defRPr>
            </a:lvl4pPr>
            <a:lvl5pPr marL="2057400" indent="-228600">
              <a:defRPr sz="24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pPr algn="ctr" eaLnBrk="1" hangingPunct="1"/>
            <a:r>
              <a:rPr lang="en-US" altLang="en-US" sz="1050" dirty="0">
                <a:latin typeface="Arial" panose="020B0604020202020204" pitchFamily="34" charset="0"/>
                <a:cs typeface="Arial" panose="020B0604020202020204" pitchFamily="34" charset="0"/>
              </a:rPr>
              <a:t>Teachers &amp; Professors</a:t>
            </a:r>
          </a:p>
        </p:txBody>
      </p:sp>
      <p:pic>
        <p:nvPicPr>
          <p:cNvPr id="22" name="Picture 26" descr="Doctors.png">
            <a:extLst>
              <a:ext uri="{FF2B5EF4-FFF2-40B4-BE49-F238E27FC236}">
                <a16:creationId xmlns:a16="http://schemas.microsoft.com/office/drawing/2014/main" id="{B8270ED5-3A27-493F-865F-B8A4F712B94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88088" y="5079207"/>
            <a:ext cx="464344"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5">
            <a:extLst>
              <a:ext uri="{FF2B5EF4-FFF2-40B4-BE49-F238E27FC236}">
                <a16:creationId xmlns:a16="http://schemas.microsoft.com/office/drawing/2014/main" id="{4A2CFBBB-8C1A-4D20-B274-54973B884256}"/>
              </a:ext>
            </a:extLst>
          </p:cNvPr>
          <p:cNvSpPr txBox="1">
            <a:spLocks noChangeArrowheads="1"/>
          </p:cNvSpPr>
          <p:nvPr/>
        </p:nvSpPr>
        <p:spPr bwMode="auto">
          <a:xfrm>
            <a:off x="4053510" y="5568554"/>
            <a:ext cx="13335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MS PGothic" panose="020B0600070205080204" pitchFamily="34" charset="-128"/>
              </a:defRPr>
            </a:lvl1pPr>
            <a:lvl2pPr marL="742950" indent="-285750">
              <a:defRPr sz="2400">
                <a:solidFill>
                  <a:schemeClr val="tx1"/>
                </a:solidFill>
                <a:latin typeface="Trebuchet MS" panose="020B0603020202020204" pitchFamily="34" charset="0"/>
                <a:ea typeface="MS PGothic" panose="020B0600070205080204" pitchFamily="34" charset="-128"/>
              </a:defRPr>
            </a:lvl2pPr>
            <a:lvl3pPr marL="1143000" indent="-228600">
              <a:defRPr sz="2400">
                <a:solidFill>
                  <a:schemeClr val="tx1"/>
                </a:solidFill>
                <a:latin typeface="Trebuchet MS" panose="020B0603020202020204" pitchFamily="34" charset="0"/>
                <a:ea typeface="MS PGothic" panose="020B0600070205080204" pitchFamily="34" charset="-128"/>
              </a:defRPr>
            </a:lvl3pPr>
            <a:lvl4pPr marL="1600200" indent="-228600">
              <a:defRPr sz="2400">
                <a:solidFill>
                  <a:schemeClr val="tx1"/>
                </a:solidFill>
                <a:latin typeface="Trebuchet MS" panose="020B0603020202020204" pitchFamily="34" charset="0"/>
                <a:ea typeface="MS PGothic" panose="020B0600070205080204" pitchFamily="34" charset="-128"/>
              </a:defRPr>
            </a:lvl4pPr>
            <a:lvl5pPr marL="2057400" indent="-228600">
              <a:defRPr sz="24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pPr algn="ctr" eaLnBrk="1" hangingPunct="1"/>
            <a:r>
              <a:rPr lang="en-US" altLang="en-US" sz="1050" dirty="0">
                <a:latin typeface="Arial" panose="020B0604020202020204" pitchFamily="34" charset="0"/>
                <a:cs typeface="Arial" panose="020B0604020202020204" pitchFamily="34" charset="0"/>
              </a:rPr>
              <a:t>Medical professionals</a:t>
            </a:r>
          </a:p>
        </p:txBody>
      </p:sp>
      <p:pic>
        <p:nvPicPr>
          <p:cNvPr id="24" name="Picture 31" descr="volunteer.png">
            <a:extLst>
              <a:ext uri="{FF2B5EF4-FFF2-40B4-BE49-F238E27FC236}">
                <a16:creationId xmlns:a16="http://schemas.microsoft.com/office/drawing/2014/main" id="{868104F2-DF59-4189-AEAE-3973DCEDC2E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75122" y="5126236"/>
            <a:ext cx="279797" cy="44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2">
            <a:extLst>
              <a:ext uri="{FF2B5EF4-FFF2-40B4-BE49-F238E27FC236}">
                <a16:creationId xmlns:a16="http://schemas.microsoft.com/office/drawing/2014/main" id="{699475E4-8C5A-48C6-85C2-8989B81832E2}"/>
              </a:ext>
            </a:extLst>
          </p:cNvPr>
          <p:cNvSpPr txBox="1">
            <a:spLocks noChangeArrowheads="1"/>
          </p:cNvSpPr>
          <p:nvPr/>
        </p:nvSpPr>
        <p:spPr bwMode="auto">
          <a:xfrm>
            <a:off x="4970324" y="5663487"/>
            <a:ext cx="13335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MS PGothic" panose="020B0600070205080204" pitchFamily="34" charset="-128"/>
              </a:defRPr>
            </a:lvl1pPr>
            <a:lvl2pPr marL="742950" indent="-285750">
              <a:defRPr sz="2400">
                <a:solidFill>
                  <a:schemeClr val="tx1"/>
                </a:solidFill>
                <a:latin typeface="Trebuchet MS" panose="020B0603020202020204" pitchFamily="34" charset="0"/>
                <a:ea typeface="MS PGothic" panose="020B0600070205080204" pitchFamily="34" charset="-128"/>
              </a:defRPr>
            </a:lvl2pPr>
            <a:lvl3pPr marL="1143000" indent="-228600">
              <a:defRPr sz="2400">
                <a:solidFill>
                  <a:schemeClr val="tx1"/>
                </a:solidFill>
                <a:latin typeface="Trebuchet MS" panose="020B0603020202020204" pitchFamily="34" charset="0"/>
                <a:ea typeface="MS PGothic" panose="020B0600070205080204" pitchFamily="34" charset="-128"/>
              </a:defRPr>
            </a:lvl3pPr>
            <a:lvl4pPr marL="1600200" indent="-228600">
              <a:defRPr sz="2400">
                <a:solidFill>
                  <a:schemeClr val="tx1"/>
                </a:solidFill>
                <a:latin typeface="Trebuchet MS" panose="020B0603020202020204" pitchFamily="34" charset="0"/>
                <a:ea typeface="MS PGothic" panose="020B0600070205080204" pitchFamily="34" charset="-128"/>
              </a:defRPr>
            </a:lvl4pPr>
            <a:lvl5pPr marL="2057400" indent="-228600">
              <a:defRPr sz="24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pPr algn="ctr" eaLnBrk="1" hangingPunct="1"/>
            <a:r>
              <a:rPr lang="en-US" altLang="en-US" sz="1050" dirty="0">
                <a:latin typeface="Arial" panose="020B0604020202020204" pitchFamily="34" charset="0"/>
                <a:cs typeface="Arial" panose="020B0604020202020204" pitchFamily="34" charset="0"/>
              </a:rPr>
              <a:t>Volunteers</a:t>
            </a:r>
          </a:p>
        </p:txBody>
      </p:sp>
      <p:pic>
        <p:nvPicPr>
          <p:cNvPr id="26" name="Picture 35" descr="Police.png">
            <a:extLst>
              <a:ext uri="{FF2B5EF4-FFF2-40B4-BE49-F238E27FC236}">
                <a16:creationId xmlns:a16="http://schemas.microsoft.com/office/drawing/2014/main" id="{8DFE7C0B-014B-45CA-962D-31D14FEAC7C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7407" y="5073849"/>
            <a:ext cx="391715" cy="44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9">
            <a:extLst>
              <a:ext uri="{FF2B5EF4-FFF2-40B4-BE49-F238E27FC236}">
                <a16:creationId xmlns:a16="http://schemas.microsoft.com/office/drawing/2014/main" id="{7126FF2C-37B6-4706-A383-92210854B789}"/>
              </a:ext>
            </a:extLst>
          </p:cNvPr>
          <p:cNvSpPr txBox="1">
            <a:spLocks noChangeArrowheads="1"/>
          </p:cNvSpPr>
          <p:nvPr/>
        </p:nvSpPr>
        <p:spPr bwMode="auto">
          <a:xfrm>
            <a:off x="6125483" y="5586149"/>
            <a:ext cx="13335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MS PGothic" panose="020B0600070205080204" pitchFamily="34" charset="-128"/>
              </a:defRPr>
            </a:lvl1pPr>
            <a:lvl2pPr marL="742950" indent="-285750">
              <a:defRPr sz="2400">
                <a:solidFill>
                  <a:schemeClr val="tx1"/>
                </a:solidFill>
                <a:latin typeface="Trebuchet MS" panose="020B0603020202020204" pitchFamily="34" charset="0"/>
                <a:ea typeface="MS PGothic" panose="020B0600070205080204" pitchFamily="34" charset="-128"/>
              </a:defRPr>
            </a:lvl2pPr>
            <a:lvl3pPr marL="1143000" indent="-228600">
              <a:defRPr sz="2400">
                <a:solidFill>
                  <a:schemeClr val="tx1"/>
                </a:solidFill>
                <a:latin typeface="Trebuchet MS" panose="020B0603020202020204" pitchFamily="34" charset="0"/>
                <a:ea typeface="MS PGothic" panose="020B0600070205080204" pitchFamily="34" charset="-128"/>
              </a:defRPr>
            </a:lvl3pPr>
            <a:lvl4pPr marL="1600200" indent="-228600">
              <a:defRPr sz="2400">
                <a:solidFill>
                  <a:schemeClr val="tx1"/>
                </a:solidFill>
                <a:latin typeface="Trebuchet MS" panose="020B0603020202020204" pitchFamily="34" charset="0"/>
                <a:ea typeface="MS PGothic" panose="020B0600070205080204" pitchFamily="34" charset="-128"/>
              </a:defRPr>
            </a:lvl4pPr>
            <a:lvl5pPr marL="2057400" indent="-228600">
              <a:defRPr sz="24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pPr algn="ctr" eaLnBrk="1" hangingPunct="1"/>
            <a:r>
              <a:rPr lang="en-US" altLang="en-US" sz="1050" dirty="0">
                <a:latin typeface="Arial" panose="020B0604020202020204" pitchFamily="34" charset="0"/>
                <a:cs typeface="Arial" panose="020B0604020202020204" pitchFamily="34" charset="0"/>
              </a:rPr>
              <a:t>Police and corrections officers</a:t>
            </a:r>
          </a:p>
        </p:txBody>
      </p:sp>
      <p:pic>
        <p:nvPicPr>
          <p:cNvPr id="28" name="Picture 11" descr="crisisline.png">
            <a:extLst>
              <a:ext uri="{FF2B5EF4-FFF2-40B4-BE49-F238E27FC236}">
                <a16:creationId xmlns:a16="http://schemas.microsoft.com/office/drawing/2014/main" id="{F039DD3A-6B42-4865-A774-ECECBDC62C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575993" y="5111912"/>
            <a:ext cx="533400" cy="46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4">
            <a:extLst>
              <a:ext uri="{FF2B5EF4-FFF2-40B4-BE49-F238E27FC236}">
                <a16:creationId xmlns:a16="http://schemas.microsoft.com/office/drawing/2014/main" id="{C6EEBB0A-75FE-4F3F-9AD7-BE1957F4D505}"/>
              </a:ext>
            </a:extLst>
          </p:cNvPr>
          <p:cNvSpPr txBox="1">
            <a:spLocks noChangeArrowheads="1"/>
          </p:cNvSpPr>
          <p:nvPr/>
        </p:nvSpPr>
        <p:spPr bwMode="auto">
          <a:xfrm>
            <a:off x="7175943" y="5559019"/>
            <a:ext cx="1333500"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MS PGothic" panose="020B0600070205080204" pitchFamily="34" charset="-128"/>
              </a:defRPr>
            </a:lvl1pPr>
            <a:lvl2pPr marL="742950" indent="-285750">
              <a:defRPr sz="2400">
                <a:solidFill>
                  <a:schemeClr val="tx1"/>
                </a:solidFill>
                <a:latin typeface="Trebuchet MS" panose="020B0603020202020204" pitchFamily="34" charset="0"/>
                <a:ea typeface="MS PGothic" panose="020B0600070205080204" pitchFamily="34" charset="-128"/>
              </a:defRPr>
            </a:lvl2pPr>
            <a:lvl3pPr marL="1143000" indent="-228600">
              <a:defRPr sz="2400">
                <a:solidFill>
                  <a:schemeClr val="tx1"/>
                </a:solidFill>
                <a:latin typeface="Trebuchet MS" panose="020B0603020202020204" pitchFamily="34" charset="0"/>
                <a:ea typeface="MS PGothic" panose="020B0600070205080204" pitchFamily="34" charset="-128"/>
              </a:defRPr>
            </a:lvl3pPr>
            <a:lvl4pPr marL="1600200" indent="-228600">
              <a:defRPr sz="2400">
                <a:solidFill>
                  <a:schemeClr val="tx1"/>
                </a:solidFill>
                <a:latin typeface="Trebuchet MS" panose="020B0603020202020204" pitchFamily="34" charset="0"/>
                <a:ea typeface="MS PGothic" panose="020B0600070205080204" pitchFamily="34" charset="-128"/>
              </a:defRPr>
            </a:lvl4pPr>
            <a:lvl5pPr marL="2057400" indent="-228600">
              <a:defRPr sz="24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pPr algn="ctr" eaLnBrk="1" hangingPunct="1"/>
            <a:r>
              <a:rPr lang="en-US" altLang="en-US" sz="1050" dirty="0">
                <a:latin typeface="Arial" panose="020B0604020202020204" pitchFamily="34" charset="0"/>
                <a:cs typeface="Arial" panose="020B0604020202020204" pitchFamily="34" charset="0"/>
              </a:rPr>
              <a:t>Crisis line </a:t>
            </a:r>
          </a:p>
          <a:p>
            <a:pPr algn="ctr" eaLnBrk="1" hangingPunct="1"/>
            <a:r>
              <a:rPr lang="en-US" altLang="en-US" sz="1050" dirty="0">
                <a:latin typeface="Arial" panose="020B0604020202020204" pitchFamily="34" charset="0"/>
                <a:cs typeface="Arial" panose="020B0604020202020204" pitchFamily="34" charset="0"/>
              </a:rPr>
              <a:t>workers</a:t>
            </a:r>
          </a:p>
        </p:txBody>
      </p:sp>
      <p:pic>
        <p:nvPicPr>
          <p:cNvPr id="30" name="Picture 29" descr="ETM.png">
            <a:extLst>
              <a:ext uri="{FF2B5EF4-FFF2-40B4-BE49-F238E27FC236}">
                <a16:creationId xmlns:a16="http://schemas.microsoft.com/office/drawing/2014/main" id="{37D99DE3-5FC4-49F7-B3FF-FC4EA3EE7802}"/>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21654" y="5148822"/>
            <a:ext cx="571500" cy="35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24">
            <a:extLst>
              <a:ext uri="{FF2B5EF4-FFF2-40B4-BE49-F238E27FC236}">
                <a16:creationId xmlns:a16="http://schemas.microsoft.com/office/drawing/2014/main" id="{EAF9D8D6-BE04-4E0D-98C0-69A2D9106E6D}"/>
              </a:ext>
            </a:extLst>
          </p:cNvPr>
          <p:cNvSpPr txBox="1">
            <a:spLocks noChangeArrowheads="1"/>
          </p:cNvSpPr>
          <p:nvPr/>
        </p:nvSpPr>
        <p:spPr bwMode="auto">
          <a:xfrm>
            <a:off x="8010058" y="5540537"/>
            <a:ext cx="13335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MS PGothic" panose="020B0600070205080204" pitchFamily="34" charset="-128"/>
              </a:defRPr>
            </a:lvl1pPr>
            <a:lvl2pPr marL="742950" indent="-285750">
              <a:defRPr sz="2400">
                <a:solidFill>
                  <a:schemeClr val="tx1"/>
                </a:solidFill>
                <a:latin typeface="Trebuchet MS" panose="020B0603020202020204" pitchFamily="34" charset="0"/>
                <a:ea typeface="MS PGothic" panose="020B0600070205080204" pitchFamily="34" charset="-128"/>
              </a:defRPr>
            </a:lvl2pPr>
            <a:lvl3pPr marL="1143000" indent="-228600">
              <a:defRPr sz="2400">
                <a:solidFill>
                  <a:schemeClr val="tx1"/>
                </a:solidFill>
                <a:latin typeface="Trebuchet MS" panose="020B0603020202020204" pitchFamily="34" charset="0"/>
                <a:ea typeface="MS PGothic" panose="020B0600070205080204" pitchFamily="34" charset="-128"/>
              </a:defRPr>
            </a:lvl3pPr>
            <a:lvl4pPr marL="1600200" indent="-228600">
              <a:defRPr sz="2400">
                <a:solidFill>
                  <a:schemeClr val="tx1"/>
                </a:solidFill>
                <a:latin typeface="Trebuchet MS" panose="020B0603020202020204" pitchFamily="34" charset="0"/>
                <a:ea typeface="MS PGothic" panose="020B0600070205080204" pitchFamily="34" charset="-128"/>
              </a:defRPr>
            </a:lvl4pPr>
            <a:lvl5pPr marL="2057400" indent="-228600">
              <a:defRPr sz="2400">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MS PGothic" panose="020B0600070205080204" pitchFamily="34" charset="-128"/>
              </a:defRPr>
            </a:lvl9pPr>
          </a:lstStyle>
          <a:p>
            <a:pPr algn="ctr" eaLnBrk="1" hangingPunct="1"/>
            <a:r>
              <a:rPr lang="en-US" altLang="en-US" sz="1050" dirty="0">
                <a:latin typeface="Arial" panose="020B0604020202020204" pitchFamily="34" charset="0"/>
                <a:cs typeface="Arial" panose="020B0604020202020204" pitchFamily="34" charset="0"/>
              </a:rPr>
              <a:t>Emergency responders</a:t>
            </a:r>
          </a:p>
        </p:txBody>
      </p:sp>
      <p:sp>
        <p:nvSpPr>
          <p:cNvPr id="32" name="Rectangle 31">
            <a:extLst>
              <a:ext uri="{FF2B5EF4-FFF2-40B4-BE49-F238E27FC236}">
                <a16:creationId xmlns:a16="http://schemas.microsoft.com/office/drawing/2014/main" id="{D35BD003-2730-4E67-B6EB-33F24C056C28}"/>
              </a:ext>
            </a:extLst>
          </p:cNvPr>
          <p:cNvSpPr/>
          <p:nvPr/>
        </p:nvSpPr>
        <p:spPr>
          <a:xfrm>
            <a:off x="367073" y="6319002"/>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2620971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AB0D-37F1-4490-BC8F-3EDBCED6AF7E}"/>
              </a:ext>
            </a:extLst>
          </p:cNvPr>
          <p:cNvSpPr>
            <a:spLocks noGrp="1"/>
          </p:cNvSpPr>
          <p:nvPr>
            <p:ph type="title"/>
          </p:nvPr>
        </p:nvSpPr>
        <p:spPr>
          <a:xfrm>
            <a:off x="1143000" y="276483"/>
            <a:ext cx="6402388" cy="457200"/>
          </a:xfrm>
        </p:spPr>
        <p:txBody>
          <a:bodyPr/>
          <a:lstStyle/>
          <a:p>
            <a:pPr algn="ctr"/>
            <a:r>
              <a:rPr lang="en-US" b="1" dirty="0">
                <a:latin typeface="Arial" panose="020B0604020202020204" pitchFamily="34" charset="0"/>
                <a:cs typeface="Arial" panose="020B0604020202020204" pitchFamily="34" charset="0"/>
              </a:rPr>
              <a:t>Our community partners work together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Prevent Suicide Today in Chatham County</a:t>
            </a:r>
          </a:p>
        </p:txBody>
      </p:sp>
      <p:sp>
        <p:nvSpPr>
          <p:cNvPr id="4" name="Content Placeholder 3">
            <a:extLst>
              <a:ext uri="{FF2B5EF4-FFF2-40B4-BE49-F238E27FC236}">
                <a16:creationId xmlns:a16="http://schemas.microsoft.com/office/drawing/2014/main" id="{C8437563-0310-4D87-9581-2565D998684B}"/>
              </a:ext>
            </a:extLst>
          </p:cNvPr>
          <p:cNvSpPr txBox="1">
            <a:spLocks noGrp="1"/>
          </p:cNvSpPr>
          <p:nvPr>
            <p:ph idx="1"/>
          </p:nvPr>
        </p:nvSpPr>
        <p:spPr>
          <a:xfrm>
            <a:off x="4572000" y="1014491"/>
            <a:ext cx="9805182" cy="4639732"/>
          </a:xfrm>
          <a:prstGeom prst="rect">
            <a:avLst/>
          </a:prstGeom>
          <a:noFill/>
          <a:ln>
            <a:noFill/>
          </a:ln>
        </p:spPr>
        <p:txBody>
          <a:bodyPr wrap="square" numCol="1" rtlCol="0">
            <a:spAutoFit/>
          </a:bodyPr>
          <a:lstStyle/>
          <a:p>
            <a:pPr marL="0" indent="0">
              <a:spcBef>
                <a:spcPts val="0"/>
              </a:spcBef>
              <a:buNone/>
            </a:pPr>
            <a:r>
              <a:rPr lang="en-US" sz="1500" dirty="0">
                <a:latin typeface="Arial" panose="020B0604020202020204" pitchFamily="34" charset="0"/>
                <a:cs typeface="Arial" panose="020B0604020202020204" pitchFamily="34" charset="0"/>
              </a:rPr>
              <a:t>Chatham County Commissioners</a:t>
            </a:r>
          </a:p>
          <a:p>
            <a:pPr marL="0" indent="0">
              <a:spcBef>
                <a:spcPts val="0"/>
              </a:spcBef>
              <a:buNone/>
            </a:pPr>
            <a:r>
              <a:rPr lang="en-US" sz="1500" dirty="0">
                <a:latin typeface="Arial" panose="020B0604020202020204" pitchFamily="34" charset="0"/>
                <a:cs typeface="Arial" panose="020B0604020202020204" pitchFamily="34" charset="0"/>
              </a:rPr>
              <a:t>Chatham County Health Department</a:t>
            </a:r>
          </a:p>
          <a:p>
            <a:pPr marL="0" indent="0">
              <a:spcBef>
                <a:spcPts val="0"/>
              </a:spcBef>
              <a:buNone/>
            </a:pPr>
            <a:r>
              <a:rPr lang="en-US" sz="1500" dirty="0">
                <a:latin typeface="Arial" panose="020B0604020202020204" pitchFamily="34" charset="0"/>
                <a:cs typeface="Arial" panose="020B0604020202020204" pitchFamily="34" charset="0"/>
              </a:rPr>
              <a:t>Chatham County Juvenile Court</a:t>
            </a:r>
          </a:p>
          <a:p>
            <a:pPr marL="0" indent="0">
              <a:spcBef>
                <a:spcPts val="0"/>
              </a:spcBef>
              <a:buNone/>
            </a:pPr>
            <a:r>
              <a:rPr lang="en-US" sz="1500" dirty="0">
                <a:latin typeface="Arial" panose="020B0604020202020204" pitchFamily="34" charset="0"/>
                <a:cs typeface="Arial" panose="020B0604020202020204" pitchFamily="34" charset="0"/>
              </a:rPr>
              <a:t>Chatham County Safety Net Planning Council</a:t>
            </a:r>
          </a:p>
          <a:p>
            <a:pPr marL="0" indent="0">
              <a:spcBef>
                <a:spcPts val="0"/>
              </a:spcBef>
              <a:buNone/>
            </a:pPr>
            <a:r>
              <a:rPr lang="en-US" sz="1500" dirty="0">
                <a:latin typeface="Arial" panose="020B0604020202020204" pitchFamily="34" charset="0"/>
                <a:cs typeface="Arial" panose="020B0604020202020204" pitchFamily="34" charset="0"/>
              </a:rPr>
              <a:t>Chatham County Sheriff’s Office</a:t>
            </a:r>
          </a:p>
          <a:p>
            <a:pPr marL="0" indent="0">
              <a:spcBef>
                <a:spcPts val="0"/>
              </a:spcBef>
              <a:buNone/>
            </a:pPr>
            <a:r>
              <a:rPr lang="en-US" sz="1500" dirty="0">
                <a:latin typeface="Arial" panose="020B0604020202020204" pitchFamily="34" charset="0"/>
                <a:cs typeface="Arial" panose="020B0604020202020204" pitchFamily="34" charset="0"/>
              </a:rPr>
              <a:t>Chatham County Police Department </a:t>
            </a:r>
          </a:p>
          <a:p>
            <a:pPr marL="0" indent="0">
              <a:spcBef>
                <a:spcPts val="0"/>
              </a:spcBef>
              <a:buNone/>
            </a:pPr>
            <a:r>
              <a:rPr lang="en-US" sz="1500" dirty="0">
                <a:latin typeface="Arial" panose="020B0604020202020204" pitchFamily="34" charset="0"/>
                <a:cs typeface="Arial" panose="020B0604020202020204" pitchFamily="34" charset="0"/>
              </a:rPr>
              <a:t>Forever4Change, Inc.</a:t>
            </a:r>
          </a:p>
          <a:p>
            <a:pPr marL="0" indent="0">
              <a:spcBef>
                <a:spcPts val="0"/>
              </a:spcBef>
              <a:buNone/>
            </a:pPr>
            <a:r>
              <a:rPr lang="en-US" sz="1500" dirty="0">
                <a:latin typeface="Arial" panose="020B0604020202020204" pitchFamily="34" charset="0"/>
                <a:cs typeface="Arial" panose="020B0604020202020204" pitchFamily="34" charset="0"/>
              </a:rPr>
              <a:t>Gateway Community Service Board	</a:t>
            </a:r>
          </a:p>
          <a:p>
            <a:pPr marL="0" indent="0">
              <a:spcBef>
                <a:spcPts val="0"/>
              </a:spcBef>
              <a:buNone/>
            </a:pPr>
            <a:r>
              <a:rPr lang="en-US" sz="1500" dirty="0">
                <a:latin typeface="Arial" panose="020B0604020202020204" pitchFamily="34" charset="0"/>
                <a:cs typeface="Arial" panose="020B0604020202020204" pitchFamily="34" charset="0"/>
              </a:rPr>
              <a:t>Georgia Southern, Armstrong Campus</a:t>
            </a:r>
          </a:p>
          <a:p>
            <a:pPr marL="0" indent="0">
              <a:spcBef>
                <a:spcPts val="0"/>
              </a:spcBef>
              <a:buNone/>
            </a:pPr>
            <a:r>
              <a:rPr lang="en-US" sz="1500" dirty="0">
                <a:latin typeface="Arial" panose="020B0604020202020204" pitchFamily="34" charset="0"/>
                <a:cs typeface="Arial" panose="020B0604020202020204" pitchFamily="34" charset="0"/>
              </a:rPr>
              <a:t>Hospice Savannah, </a:t>
            </a:r>
            <a:r>
              <a:rPr lang="en-US" sz="1500" dirty="0" err="1">
                <a:latin typeface="Arial" panose="020B0604020202020204" pitchFamily="34" charset="0"/>
                <a:cs typeface="Arial" panose="020B0604020202020204" pitchFamily="34" charset="0"/>
              </a:rPr>
              <a:t>Demere</a:t>
            </a:r>
            <a:r>
              <a:rPr lang="en-US" sz="1500" dirty="0">
                <a:latin typeface="Arial" panose="020B0604020202020204" pitchFamily="34" charset="0"/>
                <a:cs typeface="Arial" panose="020B0604020202020204" pitchFamily="34" charset="0"/>
              </a:rPr>
              <a:t> Center for Living</a:t>
            </a:r>
          </a:p>
          <a:p>
            <a:pPr marL="0" indent="0">
              <a:spcBef>
                <a:spcPts val="0"/>
              </a:spcBef>
              <a:buNone/>
            </a:pPr>
            <a:r>
              <a:rPr lang="en-US" sz="1500" dirty="0" err="1">
                <a:latin typeface="Arial" panose="020B0604020202020204" pitchFamily="34" charset="0"/>
                <a:cs typeface="Arial" panose="020B0604020202020204" pitchFamily="34" charset="0"/>
              </a:rPr>
              <a:t>MedBank</a:t>
            </a:r>
            <a:r>
              <a:rPr lang="en-US" sz="1500" dirty="0">
                <a:latin typeface="Arial" panose="020B0604020202020204" pitchFamily="34" charset="0"/>
                <a:cs typeface="Arial" panose="020B0604020202020204" pitchFamily="34" charset="0"/>
              </a:rPr>
              <a:t> Foundation Inc. </a:t>
            </a:r>
          </a:p>
          <a:p>
            <a:pPr marL="0" indent="0">
              <a:spcBef>
                <a:spcPts val="0"/>
              </a:spcBef>
              <a:buNone/>
            </a:pPr>
            <a:r>
              <a:rPr lang="en-US" sz="1500" dirty="0">
                <a:latin typeface="Arial" panose="020B0604020202020204" pitchFamily="34" charset="0"/>
                <a:cs typeface="Arial" panose="020B0604020202020204" pitchFamily="34" charset="0"/>
              </a:rPr>
              <a:t>Memorial University Medical Center</a:t>
            </a:r>
          </a:p>
          <a:p>
            <a:pPr marL="0" indent="0">
              <a:spcBef>
                <a:spcPts val="0"/>
              </a:spcBef>
              <a:buNone/>
            </a:pPr>
            <a:r>
              <a:rPr lang="en-US" sz="1500" dirty="0">
                <a:latin typeface="Arial" panose="020B0604020202020204" pitchFamily="34" charset="0"/>
                <a:cs typeface="Arial" panose="020B0604020202020204" pitchFamily="34" charset="0"/>
              </a:rPr>
              <a:t>Savannah Fire &amp; Emergency Services</a:t>
            </a:r>
          </a:p>
          <a:p>
            <a:pPr marL="0" indent="0">
              <a:spcBef>
                <a:spcPts val="0"/>
              </a:spcBef>
              <a:buNone/>
            </a:pPr>
            <a:r>
              <a:rPr lang="en-US" sz="1500" dirty="0">
                <a:latin typeface="Arial" panose="020B0604020202020204" pitchFamily="34" charset="0"/>
                <a:cs typeface="Arial" panose="020B0604020202020204" pitchFamily="34" charset="0"/>
              </a:rPr>
              <a:t>Savannah State University</a:t>
            </a:r>
          </a:p>
          <a:p>
            <a:pPr marL="0" indent="0">
              <a:spcBef>
                <a:spcPts val="0"/>
              </a:spcBef>
              <a:buNone/>
            </a:pPr>
            <a:r>
              <a:rPr lang="en-US" sz="1500" dirty="0">
                <a:latin typeface="Arial" panose="020B0604020202020204" pitchFamily="34" charset="0"/>
                <a:cs typeface="Arial" panose="020B0604020202020204" pitchFamily="34" charset="0"/>
              </a:rPr>
              <a:t>Savannah-Chatham Public School System</a:t>
            </a:r>
          </a:p>
          <a:p>
            <a:pPr marL="0" indent="0">
              <a:spcBef>
                <a:spcPts val="0"/>
              </a:spcBef>
              <a:buNone/>
            </a:pPr>
            <a:r>
              <a:rPr lang="en-US" sz="1500" dirty="0">
                <a:latin typeface="Arial" panose="020B0604020202020204" pitchFamily="34" charset="0"/>
                <a:cs typeface="Arial" panose="020B0604020202020204" pitchFamily="34" charset="0"/>
              </a:rPr>
              <a:t>St. Joseph’s/Candler Health System </a:t>
            </a:r>
          </a:p>
          <a:p>
            <a:pPr marL="0" indent="0">
              <a:spcBef>
                <a:spcPts val="0"/>
              </a:spcBef>
              <a:buNone/>
            </a:pPr>
            <a:r>
              <a:rPr lang="en-US" sz="1500" dirty="0">
                <a:latin typeface="Arial" panose="020B0604020202020204" pitchFamily="34" charset="0"/>
                <a:cs typeface="Arial" panose="020B0604020202020204" pitchFamily="34" charset="0"/>
              </a:rPr>
              <a:t>St. Mary’s Community Center</a:t>
            </a:r>
          </a:p>
          <a:p>
            <a:pPr marL="0" indent="0">
              <a:spcBef>
                <a:spcPts val="0"/>
              </a:spcBef>
              <a:buNone/>
            </a:pPr>
            <a:r>
              <a:rPr lang="en-US" sz="1500" dirty="0">
                <a:latin typeface="Arial" panose="020B0604020202020204" pitchFamily="34" charset="0"/>
                <a:cs typeface="Arial" panose="020B0604020202020204" pitchFamily="34" charset="0"/>
              </a:rPr>
              <a:t>Union Mission</a:t>
            </a:r>
          </a:p>
        </p:txBody>
      </p:sp>
      <p:sp>
        <p:nvSpPr>
          <p:cNvPr id="6" name="TextBox 5">
            <a:extLst>
              <a:ext uri="{FF2B5EF4-FFF2-40B4-BE49-F238E27FC236}">
                <a16:creationId xmlns:a16="http://schemas.microsoft.com/office/drawing/2014/main" id="{946E7159-E05B-4440-BBC7-5513F1EB3082}"/>
              </a:ext>
            </a:extLst>
          </p:cNvPr>
          <p:cNvSpPr txBox="1"/>
          <p:nvPr/>
        </p:nvSpPr>
        <p:spPr>
          <a:xfrm>
            <a:off x="3447859" y="5644746"/>
            <a:ext cx="1792670"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THANK YOU!</a:t>
            </a:r>
          </a:p>
        </p:txBody>
      </p:sp>
      <p:pic>
        <p:nvPicPr>
          <p:cNvPr id="7" name="Content Placeholder 19" descr="A picture containing person, man, reptile, animal&#10;&#10;Description generated with high confidence">
            <a:extLst>
              <a:ext uri="{FF2B5EF4-FFF2-40B4-BE49-F238E27FC236}">
                <a16:creationId xmlns:a16="http://schemas.microsoft.com/office/drawing/2014/main" id="{ABFB8373-57D8-44AC-A8AE-42EB02962E24}"/>
              </a:ext>
            </a:extLst>
          </p:cNvPr>
          <p:cNvPicPr>
            <a:picLocks noChangeAspect="1"/>
          </p:cNvPicPr>
          <p:nvPr/>
        </p:nvPicPr>
        <p:blipFill rotWithShape="1">
          <a:blip r:embed="rId3"/>
          <a:srcRect l="25139" r="19725" b="-1"/>
          <a:stretch/>
        </p:blipFill>
        <p:spPr bwMode="auto">
          <a:xfrm>
            <a:off x="126913" y="1014491"/>
            <a:ext cx="4412876" cy="4321006"/>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23134A5-665F-4264-9BFE-356E1785AC95}"/>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1862111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10615" y="2111104"/>
            <a:ext cx="7211616" cy="1071563"/>
          </a:xfrm>
        </p:spPr>
        <p:txBody>
          <a:bodyPr>
            <a:noAutofit/>
          </a:bodyPr>
          <a:lstStyle/>
          <a:p>
            <a:pPr algn="ctr">
              <a:defRPr/>
            </a:pPr>
            <a:br>
              <a:rPr lang="en-US" altLang="en-US" sz="4000" b="1" dirty="0">
                <a:solidFill>
                  <a:srgbClr val="009B7C"/>
                </a:solidFill>
                <a:latin typeface="Arial" panose="020B0604020202020204" pitchFamily="34" charset="0"/>
                <a:cs typeface="Arial" panose="020B0604020202020204" pitchFamily="34" charset="0"/>
              </a:rPr>
            </a:br>
            <a:r>
              <a:rPr lang="en-US" altLang="en-US" sz="3200" b="1" dirty="0">
                <a:solidFill>
                  <a:srgbClr val="009B7C"/>
                </a:solidFill>
                <a:latin typeface="Arial" panose="020B0604020202020204" pitchFamily="34" charset="0"/>
                <a:cs typeface="Arial" panose="020B0604020202020204" pitchFamily="34" charset="0"/>
              </a:rPr>
              <a:t>AS A COMMUNITY WE CAN WORK </a:t>
            </a:r>
            <a:br>
              <a:rPr lang="en-US" altLang="en-US" sz="3200" b="1" dirty="0">
                <a:solidFill>
                  <a:srgbClr val="009B7C"/>
                </a:solidFill>
                <a:latin typeface="Arial" panose="020B0604020202020204" pitchFamily="34" charset="0"/>
                <a:cs typeface="Arial" panose="020B0604020202020204" pitchFamily="34" charset="0"/>
              </a:rPr>
            </a:br>
            <a:r>
              <a:rPr lang="en-US" altLang="en-US" sz="3200" b="1" dirty="0">
                <a:solidFill>
                  <a:srgbClr val="009B7C"/>
                </a:solidFill>
                <a:latin typeface="Arial" panose="020B0604020202020204" pitchFamily="34" charset="0"/>
                <a:cs typeface="Arial" panose="020B0604020202020204" pitchFamily="34" charset="0"/>
              </a:rPr>
              <a:t>TO PREVENT SUICIDE TODAY!</a:t>
            </a:r>
            <a:br>
              <a:rPr lang="en-US" altLang="en-US" sz="4000" b="1" dirty="0">
                <a:solidFill>
                  <a:srgbClr val="009B7C"/>
                </a:solidFill>
                <a:latin typeface="Arial" panose="020B0604020202020204" pitchFamily="34" charset="0"/>
                <a:cs typeface="Arial" panose="020B0604020202020204" pitchFamily="34" charset="0"/>
              </a:rPr>
            </a:br>
            <a:br>
              <a:rPr lang="en-US" altLang="en-US" sz="1200" b="1" dirty="0">
                <a:solidFill>
                  <a:srgbClr val="009B7C"/>
                </a:solidFill>
                <a:latin typeface="Arial" panose="020B0604020202020204" pitchFamily="34" charset="0"/>
                <a:cs typeface="Arial" panose="020B0604020202020204" pitchFamily="34" charset="0"/>
              </a:rPr>
            </a:br>
            <a:r>
              <a:rPr lang="en-US" altLang="en-US" sz="3200" b="1" dirty="0">
                <a:latin typeface="Arial" panose="020B0604020202020204" pitchFamily="34" charset="0"/>
                <a:cs typeface="Arial" panose="020B0604020202020204" pitchFamily="34" charset="0"/>
              </a:rPr>
              <a:t>Contact Information:</a:t>
            </a:r>
            <a:br>
              <a:rPr lang="en-US" altLang="en-US" sz="3200" b="1" dirty="0">
                <a:latin typeface="Arial" panose="020B0604020202020204" pitchFamily="34" charset="0"/>
                <a:cs typeface="Arial" panose="020B0604020202020204" pitchFamily="34" charset="0"/>
              </a:rPr>
            </a:br>
            <a:br>
              <a:rPr lang="en-US" altLang="en-US" sz="2800" dirty="0">
                <a:solidFill>
                  <a:schemeClr val="tx1"/>
                </a:solidFill>
                <a:latin typeface="Arial" panose="020B0604020202020204" pitchFamily="34" charset="0"/>
                <a:cs typeface="Arial" panose="020B0604020202020204" pitchFamily="34" charset="0"/>
              </a:rPr>
            </a:br>
            <a:r>
              <a:rPr lang="en-US" altLang="en-US" sz="2800" dirty="0">
                <a:solidFill>
                  <a:schemeClr val="tx1"/>
                </a:solidFill>
                <a:latin typeface="Arial" panose="020B0604020202020204" pitchFamily="34" charset="0"/>
                <a:cs typeface="Arial" panose="020B0604020202020204" pitchFamily="34" charset="0"/>
              </a:rPr>
              <a:t>ASIST@chlink.org </a:t>
            </a:r>
            <a:br>
              <a:rPr lang="en-US" altLang="en-US" sz="2800" dirty="0">
                <a:solidFill>
                  <a:schemeClr val="tx1"/>
                </a:solidFill>
                <a:latin typeface="Arial" panose="020B0604020202020204" pitchFamily="34" charset="0"/>
                <a:cs typeface="Arial" panose="020B0604020202020204" pitchFamily="34" charset="0"/>
              </a:rPr>
            </a:br>
            <a:r>
              <a:rPr lang="en-US" altLang="en-US" sz="2800" dirty="0">
                <a:solidFill>
                  <a:schemeClr val="tx1"/>
                </a:solidFill>
                <a:latin typeface="Arial" panose="020B0604020202020204" pitchFamily="34" charset="0"/>
                <a:cs typeface="Arial" panose="020B0604020202020204" pitchFamily="34" charset="0"/>
              </a:rPr>
              <a:t>912-661-1456</a:t>
            </a:r>
            <a:br>
              <a:rPr lang="en-US" altLang="en-US" sz="2800" dirty="0">
                <a:solidFill>
                  <a:schemeClr val="tx1"/>
                </a:solidFill>
                <a:latin typeface="Arial" panose="020B0604020202020204" pitchFamily="34" charset="0"/>
                <a:cs typeface="Arial" panose="020B0604020202020204" pitchFamily="34" charset="0"/>
              </a:rPr>
            </a:br>
            <a:br>
              <a:rPr lang="en-US" altLang="en-US" sz="2800" dirty="0">
                <a:latin typeface="Arial" panose="020B0604020202020204" pitchFamily="34" charset="0"/>
                <a:cs typeface="Arial" panose="020B0604020202020204" pitchFamily="34" charset="0"/>
              </a:rPr>
            </a:br>
            <a:br>
              <a:rPr lang="en-US" altLang="en-US" sz="2800" dirty="0">
                <a:latin typeface="Arial" panose="020B0604020202020204" pitchFamily="34" charset="0"/>
                <a:cs typeface="Arial" panose="020B0604020202020204" pitchFamily="34" charset="0"/>
              </a:rPr>
            </a:br>
            <a:br>
              <a:rPr lang="en-US" altLang="en-US" sz="2800" dirty="0">
                <a:latin typeface="Arial" panose="020B0604020202020204" pitchFamily="34" charset="0"/>
                <a:cs typeface="Arial" panose="020B0604020202020204" pitchFamily="34" charset="0"/>
              </a:rPr>
            </a:br>
            <a:br>
              <a:rPr lang="en-US" altLang="en-US" sz="2800" dirty="0">
                <a:solidFill>
                  <a:schemeClr val="tx1"/>
                </a:solidFill>
                <a:latin typeface="Arial" panose="020B0604020202020204" pitchFamily="34" charset="0"/>
                <a:cs typeface="Arial" panose="020B0604020202020204" pitchFamily="34" charset="0"/>
              </a:rPr>
            </a:br>
            <a:br>
              <a:rPr lang="en-US" altLang="en-US" sz="2800" dirty="0">
                <a:solidFill>
                  <a:schemeClr val="tx1"/>
                </a:solidFill>
                <a:latin typeface="Arial" panose="020B0604020202020204" pitchFamily="34" charset="0"/>
                <a:cs typeface="Arial" panose="020B0604020202020204" pitchFamily="34" charset="0"/>
              </a:rPr>
            </a:br>
            <a:r>
              <a:rPr lang="en-US" altLang="en-US" sz="2800" dirty="0">
                <a:solidFill>
                  <a:schemeClr val="tx1"/>
                </a:solidFill>
                <a:latin typeface="Arial" panose="020B0604020202020204" pitchFamily="34" charset="0"/>
                <a:cs typeface="Arial" panose="020B0604020202020204" pitchFamily="34" charset="0"/>
              </a:rPr>
              <a:t>QUESTIONS?</a:t>
            </a:r>
          </a:p>
        </p:txBody>
      </p:sp>
      <p:pic>
        <p:nvPicPr>
          <p:cNvPr id="3" name="Picture 2">
            <a:extLst>
              <a:ext uri="{FF2B5EF4-FFF2-40B4-BE49-F238E27FC236}">
                <a16:creationId xmlns:a16="http://schemas.microsoft.com/office/drawing/2014/main" id="{C0A168FA-3F3E-45FA-B96C-D9CA4B2C1A0E}"/>
              </a:ext>
            </a:extLst>
          </p:cNvPr>
          <p:cNvPicPr>
            <a:picLocks noChangeAspect="1"/>
          </p:cNvPicPr>
          <p:nvPr/>
        </p:nvPicPr>
        <p:blipFill>
          <a:blip r:embed="rId3"/>
          <a:stretch>
            <a:fillRect/>
          </a:stretch>
        </p:blipFill>
        <p:spPr>
          <a:xfrm>
            <a:off x="1830400" y="4420778"/>
            <a:ext cx="588207" cy="596492"/>
          </a:xfrm>
          <a:prstGeom prst="rect">
            <a:avLst/>
          </a:prstGeom>
        </p:spPr>
      </p:pic>
      <p:pic>
        <p:nvPicPr>
          <p:cNvPr id="5" name="Picture 4">
            <a:extLst>
              <a:ext uri="{FF2B5EF4-FFF2-40B4-BE49-F238E27FC236}">
                <a16:creationId xmlns:a16="http://schemas.microsoft.com/office/drawing/2014/main" id="{6F14BF27-11FA-4479-8E08-2881244D4AF6}"/>
              </a:ext>
            </a:extLst>
          </p:cNvPr>
          <p:cNvPicPr>
            <a:picLocks noChangeAspect="1"/>
          </p:cNvPicPr>
          <p:nvPr/>
        </p:nvPicPr>
        <p:blipFill>
          <a:blip r:embed="rId4"/>
          <a:stretch>
            <a:fillRect/>
          </a:stretch>
        </p:blipFill>
        <p:spPr>
          <a:xfrm>
            <a:off x="1830401" y="3595036"/>
            <a:ext cx="588207" cy="588207"/>
          </a:xfrm>
          <a:prstGeom prst="rect">
            <a:avLst/>
          </a:prstGeom>
        </p:spPr>
      </p:pic>
      <p:sp>
        <p:nvSpPr>
          <p:cNvPr id="7" name="Rectangle 2">
            <a:extLst>
              <a:ext uri="{FF2B5EF4-FFF2-40B4-BE49-F238E27FC236}">
                <a16:creationId xmlns:a16="http://schemas.microsoft.com/office/drawing/2014/main" id="{CDA7F3C4-A1B7-4D49-B053-320717B689D7}"/>
              </a:ext>
            </a:extLst>
          </p:cNvPr>
          <p:cNvSpPr txBox="1">
            <a:spLocks noChangeArrowheads="1"/>
          </p:cNvSpPr>
          <p:nvPr/>
        </p:nvSpPr>
        <p:spPr bwMode="auto">
          <a:xfrm>
            <a:off x="2446132" y="4183243"/>
            <a:ext cx="7211616"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a:solidFill>
                  <a:schemeClr val="tx1"/>
                </a:solidFill>
                <a:latin typeface="Lucida Sans Unicode" pitchFamily="34" charset="0"/>
                <a:ea typeface="+mj-ea"/>
                <a:cs typeface="+mj-cs"/>
              </a:defRPr>
            </a:lvl1pPr>
            <a:lvl2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2pPr>
            <a:lvl3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3pPr>
            <a:lvl4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4pPr>
            <a:lvl5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5pPr>
            <a:lvl6pPr marL="4572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6pPr>
            <a:lvl7pPr marL="9144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7pPr>
            <a:lvl8pPr marL="13716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8pPr>
            <a:lvl9pPr marL="18288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9pPr>
          </a:lstStyle>
          <a:p>
            <a:pPr>
              <a:defRPr/>
            </a:pPr>
            <a:r>
              <a:rPr lang="en-US" altLang="en-US" sz="2800" kern="0" dirty="0" err="1">
                <a:latin typeface="Arial" panose="020B0604020202020204" pitchFamily="34" charset="0"/>
                <a:cs typeface="Arial" panose="020B0604020202020204" pitchFamily="34" charset="0"/>
              </a:rPr>
              <a:t>PreventSuicideToday</a:t>
            </a:r>
            <a:br>
              <a:rPr lang="en-US" altLang="en-US" sz="2800" kern="0" dirty="0">
                <a:latin typeface="Arial" panose="020B0604020202020204" pitchFamily="34" charset="0"/>
                <a:cs typeface="Arial" panose="020B0604020202020204" pitchFamily="34" charset="0"/>
              </a:rPr>
            </a:br>
            <a:br>
              <a:rPr lang="en-US" altLang="en-US" sz="2800" kern="0" dirty="0">
                <a:latin typeface="Arial" panose="020B0604020202020204" pitchFamily="34" charset="0"/>
                <a:cs typeface="Arial" panose="020B0604020202020204" pitchFamily="34" charset="0"/>
              </a:rPr>
            </a:br>
            <a:r>
              <a:rPr lang="en-US" altLang="en-US" sz="2800" kern="0" dirty="0" err="1">
                <a:latin typeface="Arial" panose="020B0604020202020204" pitchFamily="34" charset="0"/>
                <a:cs typeface="Arial" panose="020B0604020202020204" pitchFamily="34" charset="0"/>
              </a:rPr>
              <a:t>preventsuicidetoday_chathamco</a:t>
            </a:r>
            <a:br>
              <a:rPr lang="en-US" altLang="en-US" sz="2800" kern="0" dirty="0">
                <a:latin typeface="Arial" panose="020B0604020202020204" pitchFamily="34" charset="0"/>
                <a:cs typeface="Arial" panose="020B0604020202020204" pitchFamily="34" charset="0"/>
              </a:rPr>
            </a:br>
            <a:br>
              <a:rPr lang="en-US" altLang="en-US" sz="2800" kern="0" dirty="0">
                <a:latin typeface="Arial" panose="020B0604020202020204" pitchFamily="34" charset="0"/>
                <a:cs typeface="Arial" panose="020B0604020202020204" pitchFamily="34" charset="0"/>
              </a:rPr>
            </a:br>
            <a:endParaRPr lang="en-US" altLang="en-US" sz="2800" kern="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8A4EB45-04E9-4669-9693-5B05A82D2691}"/>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409608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FCB2189-66F9-4D9E-9B3E-4B87106510B1}"/>
              </a:ext>
            </a:extLst>
          </p:cNvPr>
          <p:cNvSpPr>
            <a:spLocks noGrp="1"/>
          </p:cNvSpPr>
          <p:nvPr>
            <p:ph idx="1"/>
          </p:nvPr>
        </p:nvSpPr>
        <p:spPr/>
        <p:txBody>
          <a:bodyPr/>
          <a:lstStyle/>
          <a:p>
            <a:endParaRPr lang="en-US" dirty="0"/>
          </a:p>
        </p:txBody>
      </p:sp>
      <p:pic>
        <p:nvPicPr>
          <p:cNvPr id="8" name="Picture 7" descr="A group of people posing for the camera&#10;&#10;Description generated with very high confidence">
            <a:extLst>
              <a:ext uri="{FF2B5EF4-FFF2-40B4-BE49-F238E27FC236}">
                <a16:creationId xmlns:a16="http://schemas.microsoft.com/office/drawing/2014/main" id="{70730507-7EB6-4F0F-98A7-B35DBAD5BE1E}"/>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1" t="17264" r="1054" b="17945"/>
          <a:stretch/>
        </p:blipFill>
        <p:spPr>
          <a:xfrm>
            <a:off x="3" y="2394284"/>
            <a:ext cx="9143998" cy="3704892"/>
          </a:xfrm>
          <a:prstGeom prst="rect">
            <a:avLst/>
          </a:prstGeom>
        </p:spPr>
      </p:pic>
      <p:pic>
        <p:nvPicPr>
          <p:cNvPr id="9" name="Picture 8">
            <a:extLst>
              <a:ext uri="{FF2B5EF4-FFF2-40B4-BE49-F238E27FC236}">
                <a16:creationId xmlns:a16="http://schemas.microsoft.com/office/drawing/2014/main" id="{9B5A033B-3E36-4DDD-9FB2-528508598549}"/>
              </a:ext>
            </a:extLst>
          </p:cNvPr>
          <p:cNvPicPr>
            <a:picLocks noChangeAspect="1"/>
          </p:cNvPicPr>
          <p:nvPr/>
        </p:nvPicPr>
        <p:blipFill>
          <a:blip r:embed="rId4"/>
          <a:stretch>
            <a:fillRect/>
          </a:stretch>
        </p:blipFill>
        <p:spPr>
          <a:xfrm>
            <a:off x="2" y="0"/>
            <a:ext cx="9143999" cy="2457112"/>
          </a:xfrm>
          <a:prstGeom prst="rect">
            <a:avLst/>
          </a:prstGeom>
        </p:spPr>
      </p:pic>
      <p:sp>
        <p:nvSpPr>
          <p:cNvPr id="5" name="Rectangle 4">
            <a:extLst>
              <a:ext uri="{FF2B5EF4-FFF2-40B4-BE49-F238E27FC236}">
                <a16:creationId xmlns:a16="http://schemas.microsoft.com/office/drawing/2014/main" id="{4C5B7B64-F6D3-45D5-8D0E-07A25BBD21FE}"/>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2644144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A53879-139E-4E1F-A255-00204A4A8C86}"/>
              </a:ext>
            </a:extLst>
          </p:cNvPr>
          <p:cNvPicPr>
            <a:picLocks noChangeAspect="1"/>
          </p:cNvPicPr>
          <p:nvPr/>
        </p:nvPicPr>
        <p:blipFill>
          <a:blip r:embed="rId3"/>
          <a:stretch>
            <a:fillRect/>
          </a:stretch>
        </p:blipFill>
        <p:spPr>
          <a:xfrm>
            <a:off x="0" y="954107"/>
            <a:ext cx="9144000" cy="5161383"/>
          </a:xfrm>
          <a:prstGeom prst="rect">
            <a:avLst/>
          </a:prstGeom>
        </p:spPr>
      </p:pic>
      <p:sp>
        <p:nvSpPr>
          <p:cNvPr id="9" name="TextBox 8">
            <a:extLst>
              <a:ext uri="{FF2B5EF4-FFF2-40B4-BE49-F238E27FC236}">
                <a16:creationId xmlns:a16="http://schemas.microsoft.com/office/drawing/2014/main" id="{C6450462-E88B-4234-9ABB-83EB8F5F8CCE}"/>
              </a:ext>
            </a:extLst>
          </p:cNvPr>
          <p:cNvSpPr txBox="1"/>
          <p:nvPr/>
        </p:nvSpPr>
        <p:spPr>
          <a:xfrm>
            <a:off x="0" y="0"/>
            <a:ext cx="9144000" cy="954107"/>
          </a:xfrm>
          <a:prstGeom prst="rect">
            <a:avLst/>
          </a:prstGeom>
          <a:solidFill>
            <a:schemeClr val="bg1"/>
          </a:solidFill>
          <a:ln>
            <a:solidFill>
              <a:schemeClr val="bg1"/>
            </a:solidFill>
          </a:ln>
        </p:spPr>
        <p:txBody>
          <a:bodyPr wrap="square" rtlCol="0">
            <a:spAutoFit/>
          </a:bodyPr>
          <a:lstStyle/>
          <a:p>
            <a:pPr algn="ctr"/>
            <a:r>
              <a:rPr lang="en-US" sz="2800" dirty="0">
                <a:latin typeface="Arial" panose="020B0604020202020204" pitchFamily="34" charset="0"/>
                <a:cs typeface="Arial" panose="020B0604020202020204" pitchFamily="34" charset="0"/>
              </a:rPr>
              <a:t>CDC Youth Risk Behavior Survey</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National Statistics 2017</a:t>
            </a:r>
          </a:p>
        </p:txBody>
      </p:sp>
      <p:sp>
        <p:nvSpPr>
          <p:cNvPr id="10" name="TextBox 9">
            <a:extLst>
              <a:ext uri="{FF2B5EF4-FFF2-40B4-BE49-F238E27FC236}">
                <a16:creationId xmlns:a16="http://schemas.microsoft.com/office/drawing/2014/main" id="{D11FC1BD-6E91-4DF6-8391-B0ABC4D0F697}"/>
              </a:ext>
            </a:extLst>
          </p:cNvPr>
          <p:cNvSpPr txBox="1"/>
          <p:nvPr/>
        </p:nvSpPr>
        <p:spPr>
          <a:xfrm>
            <a:off x="285750" y="1272641"/>
            <a:ext cx="8572500" cy="4524315"/>
          </a:xfrm>
          <a:prstGeom prst="rect">
            <a:avLst/>
          </a:prstGeom>
          <a:solidFill>
            <a:srgbClr val="FFFFFF">
              <a:alpha val="50196"/>
            </a:srgbClr>
          </a:solidFill>
        </p:spPr>
        <p:txBody>
          <a:bodyPr wrap="square" rtlCol="0">
            <a:spAutoFit/>
          </a:bodyPr>
          <a:lstStyle/>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17.2% </a:t>
            </a:r>
            <a:r>
              <a:rPr lang="en-US" dirty="0">
                <a:latin typeface="Arial" panose="020B0604020202020204" pitchFamily="34" charset="0"/>
                <a:cs typeface="Arial" panose="020B0604020202020204" pitchFamily="34" charset="0"/>
              </a:rPr>
              <a:t>of students had seriously considered attempting suicide</a:t>
            </a:r>
          </a:p>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13.6% </a:t>
            </a:r>
            <a:r>
              <a:rPr lang="en-US" dirty="0">
                <a:latin typeface="Arial" panose="020B0604020202020204" pitchFamily="34" charset="0"/>
                <a:cs typeface="Arial" panose="020B0604020202020204" pitchFamily="34" charset="0"/>
              </a:rPr>
              <a:t>of students had made a plan about how they would attempt suicide while </a:t>
            </a:r>
            <a:r>
              <a:rPr lang="en-US" sz="2800" b="1" dirty="0">
                <a:latin typeface="Arial" panose="020B0604020202020204" pitchFamily="34" charset="0"/>
                <a:cs typeface="Arial" panose="020B0604020202020204" pitchFamily="34" charset="0"/>
              </a:rPr>
              <a:t>7.4% </a:t>
            </a:r>
            <a:r>
              <a:rPr lang="en-US" dirty="0">
                <a:latin typeface="Arial" panose="020B0604020202020204" pitchFamily="34" charset="0"/>
                <a:cs typeface="Arial" panose="020B0604020202020204" pitchFamily="34" charset="0"/>
              </a:rPr>
              <a:t>of students had actually attempted suicide one or more times</a:t>
            </a:r>
          </a:p>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Female</a:t>
            </a:r>
            <a:r>
              <a:rPr lang="en-US" dirty="0">
                <a:latin typeface="Arial" panose="020B0604020202020204" pitchFamily="34" charset="0"/>
                <a:cs typeface="Arial" panose="020B0604020202020204" pitchFamily="34" charset="0"/>
              </a:rPr>
              <a:t> students were </a:t>
            </a:r>
            <a:r>
              <a:rPr lang="en-US" sz="2800" b="1" dirty="0">
                <a:latin typeface="Arial" panose="020B0604020202020204" pitchFamily="34" charset="0"/>
                <a:cs typeface="Arial" panose="020B0604020202020204" pitchFamily="34" charset="0"/>
              </a:rPr>
              <a:t>twice</a:t>
            </a:r>
            <a:r>
              <a:rPr lang="en-US" dirty="0">
                <a:latin typeface="Arial" panose="020B0604020202020204" pitchFamily="34" charset="0"/>
                <a:cs typeface="Arial" panose="020B0604020202020204" pitchFamily="34" charset="0"/>
              </a:rPr>
              <a:t> as likely as </a:t>
            </a:r>
            <a:r>
              <a:rPr lang="en-US" sz="2800" b="1" dirty="0">
                <a:latin typeface="Arial" panose="020B0604020202020204" pitchFamily="34" charset="0"/>
                <a:cs typeface="Arial" panose="020B0604020202020204" pitchFamily="34" charset="0"/>
              </a:rPr>
              <a:t>male</a:t>
            </a:r>
            <a:r>
              <a:rPr lang="en-US" dirty="0">
                <a:latin typeface="Arial" panose="020B0604020202020204" pitchFamily="34" charset="0"/>
                <a:cs typeface="Arial" panose="020B0604020202020204" pitchFamily="34" charset="0"/>
              </a:rPr>
              <a:t> students to have seriously considered attempting suicide</a:t>
            </a:r>
          </a:p>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31.5% </a:t>
            </a:r>
            <a:r>
              <a:rPr lang="en-US" dirty="0">
                <a:latin typeface="Arial" panose="020B0604020202020204" pitchFamily="34" charset="0"/>
                <a:cs typeface="Arial" panose="020B0604020202020204" pitchFamily="34" charset="0"/>
              </a:rPr>
              <a:t>of students had felt so sad or hopeless almost every day for 2 or more weeks in a row that they stopped doing some usual activities</a:t>
            </a:r>
          </a:p>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Lesbian, gay, and bisexual </a:t>
            </a:r>
            <a:r>
              <a:rPr lang="en-US" dirty="0">
                <a:latin typeface="Arial" panose="020B0604020202020204" pitchFamily="34" charset="0"/>
                <a:cs typeface="Arial" panose="020B0604020202020204" pitchFamily="34" charset="0"/>
              </a:rPr>
              <a:t>youth</a:t>
            </a:r>
            <a:r>
              <a:rPr lang="en-US" sz="2800"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seriously contemplate suicide at almost </a:t>
            </a:r>
            <a:r>
              <a:rPr lang="en-US" sz="2800" b="1" dirty="0">
                <a:latin typeface="Arial" panose="020B0604020202020204" pitchFamily="34" charset="0"/>
                <a:cs typeface="Arial" panose="020B0604020202020204" pitchFamily="34" charset="0"/>
              </a:rPr>
              <a:t>three times </a:t>
            </a:r>
            <a:r>
              <a:rPr lang="en-US" dirty="0">
                <a:latin typeface="Arial" panose="020B0604020202020204" pitchFamily="34" charset="0"/>
                <a:cs typeface="Arial" panose="020B0604020202020204" pitchFamily="34" charset="0"/>
              </a:rPr>
              <a:t>the rate of heterosexual youth.</a:t>
            </a:r>
          </a:p>
        </p:txBody>
      </p:sp>
      <p:sp>
        <p:nvSpPr>
          <p:cNvPr id="11" name="Oval 10">
            <a:extLst>
              <a:ext uri="{FF2B5EF4-FFF2-40B4-BE49-F238E27FC236}">
                <a16:creationId xmlns:a16="http://schemas.microsoft.com/office/drawing/2014/main" id="{DB048662-3776-4BCB-BCE6-FA4C48AAF8BD}"/>
              </a:ext>
            </a:extLst>
          </p:cNvPr>
          <p:cNvSpPr/>
          <p:nvPr/>
        </p:nvSpPr>
        <p:spPr bwMode="auto">
          <a:xfrm>
            <a:off x="133350" y="1657350"/>
            <a:ext cx="1074419" cy="120015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a:ln>
                <a:noFill/>
              </a:ln>
              <a:solidFill>
                <a:schemeClr val="tx1"/>
              </a:solidFill>
              <a:effectLst/>
              <a:latin typeface="Lucida Grande" pitchFamily="50" charset="0"/>
              <a:ea typeface="ＭＳ Ｐゴシック" pitchFamily="50" charset="-128"/>
              <a:cs typeface="ＭＳ Ｐゴシック" pitchFamily="50" charset="-128"/>
            </a:endParaRPr>
          </a:p>
        </p:txBody>
      </p:sp>
      <p:sp>
        <p:nvSpPr>
          <p:cNvPr id="6" name="Rectangle 5">
            <a:extLst>
              <a:ext uri="{FF2B5EF4-FFF2-40B4-BE49-F238E27FC236}">
                <a16:creationId xmlns:a16="http://schemas.microsoft.com/office/drawing/2014/main" id="{AF89E81F-8311-4537-94E4-94DAA7F84FBD}"/>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1788470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238"/>
            <a:ext cx="9144000" cy="6110496"/>
          </a:xfrm>
          <a:prstGeom prst="rect">
            <a:avLst/>
          </a:prstGeom>
        </p:spPr>
      </p:pic>
      <p:sp>
        <p:nvSpPr>
          <p:cNvPr id="3" name="Rectangle 2">
            <a:extLst>
              <a:ext uri="{FF2B5EF4-FFF2-40B4-BE49-F238E27FC236}">
                <a16:creationId xmlns:a16="http://schemas.microsoft.com/office/drawing/2014/main" id="{219FCE58-F7F6-49E2-A2F6-6AC74A5141CD}"/>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4140394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D6C3EC-C203-4B9D-8C3E-F1013566F4FB}"/>
              </a:ext>
            </a:extLst>
          </p:cNvPr>
          <p:cNvPicPr>
            <a:picLocks noChangeAspect="1"/>
          </p:cNvPicPr>
          <p:nvPr/>
        </p:nvPicPr>
        <p:blipFill rotWithShape="1">
          <a:blip r:embed="rId3"/>
          <a:srcRect l="-682" t="10000" r="3635"/>
          <a:stretch/>
        </p:blipFill>
        <p:spPr>
          <a:xfrm>
            <a:off x="1774887" y="0"/>
            <a:ext cx="7369113" cy="6108970"/>
          </a:xfrm>
          <a:prstGeom prst="rect">
            <a:avLst/>
          </a:prstGeom>
        </p:spPr>
      </p:pic>
      <p:sp>
        <p:nvSpPr>
          <p:cNvPr id="4" name="Text Placeholder 2">
            <a:extLst>
              <a:ext uri="{FF2B5EF4-FFF2-40B4-BE49-F238E27FC236}">
                <a16:creationId xmlns:a16="http://schemas.microsoft.com/office/drawing/2014/main" id="{36535B6E-58AE-4955-8FA0-3BD3C64FA13A}"/>
              </a:ext>
            </a:extLst>
          </p:cNvPr>
          <p:cNvSpPr txBox="1">
            <a:spLocks/>
          </p:cNvSpPr>
          <p:nvPr/>
        </p:nvSpPr>
        <p:spPr>
          <a:xfrm>
            <a:off x="167996" y="1291391"/>
            <a:ext cx="2659871" cy="6701589"/>
          </a:xfrm>
          <a:prstGeom prst="rect">
            <a:avLst/>
          </a:prstGeom>
        </p:spPr>
        <p:txBody>
          <a:bodyPr vert="horz" lIns="91440" tIns="45720" rIns="91440" bIns="45720" rtlCol="0" anchor="t">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1500" kern="1200">
                <a:solidFill>
                  <a:schemeClr val="tx1">
                    <a:lumMod val="50000"/>
                    <a:lumOff val="50000"/>
                  </a:schemeClr>
                </a:solidFill>
                <a:latin typeface="+mn-lt"/>
                <a:ea typeface="+mn-ea"/>
                <a:cs typeface="+mn-cs"/>
              </a:defRPr>
            </a:lvl1pPr>
            <a:lvl2pPr marL="342900" indent="0" algn="l" defTabSz="342900" rtl="0" eaLnBrk="1" latinLnBrk="0" hangingPunct="1">
              <a:spcBef>
                <a:spcPts val="750"/>
              </a:spcBef>
              <a:spcAft>
                <a:spcPts val="0"/>
              </a:spcAft>
              <a:buClr>
                <a:schemeClr val="accent1"/>
              </a:buClr>
              <a:buSzPct val="80000"/>
              <a:buFont typeface="Wingdings 3" charset="2"/>
              <a:buNone/>
              <a:defRPr sz="1350" kern="1200">
                <a:solidFill>
                  <a:schemeClr val="tx1">
                    <a:tint val="75000"/>
                  </a:schemeClr>
                </a:solidFill>
                <a:latin typeface="+mn-lt"/>
                <a:ea typeface="+mn-ea"/>
                <a:cs typeface="+mn-cs"/>
              </a:defRPr>
            </a:lvl2pPr>
            <a:lvl3pPr marL="685800" indent="0" algn="l" defTabSz="342900" rtl="0" eaLnBrk="1" latinLnBrk="0" hangingPunct="1">
              <a:spcBef>
                <a:spcPts val="75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3pPr>
            <a:lvl4pPr marL="10287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4pPr>
            <a:lvl5pPr marL="13716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5pPr>
            <a:lvl6pPr marL="17145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6pPr>
            <a:lvl7pPr marL="20574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7pPr>
            <a:lvl8pPr marL="24003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8pPr>
            <a:lvl9pPr marL="27432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9pPr>
          </a:lstStyle>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r>
              <a:rPr kumimoji="0" lang="en-US" sz="18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Chatham County, 2016</a:t>
            </a: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
                <a:srgbClr val="90C226"/>
              </a:buClr>
              <a:buSzPct val="80000"/>
              <a:buFont typeface="Wingdings 3" charset="2"/>
              <a:buNone/>
              <a:tabLst/>
              <a:defRPr/>
            </a:pP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47</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Individuals lost   </a:t>
            </a:r>
          </a:p>
          <a:p>
            <a:pPr marL="0" marR="0" lvl="0" indent="0" algn="l" defTabSz="342900" rtl="0" eaLnBrk="1" fontAlgn="auto" latinLnBrk="0" hangingPunct="1">
              <a:lnSpc>
                <a:spcPct val="100000"/>
              </a:lnSpc>
              <a:spcBef>
                <a:spcPts val="0"/>
              </a:spcBef>
              <a:spcAft>
                <a:spcPts val="0"/>
              </a:spcAft>
              <a:buClr>
                <a:srgbClr val="90C226"/>
              </a:buClr>
              <a:buSzPct val="80000"/>
              <a:buFont typeface="Wingdings 3" charset="2"/>
              <a:buNone/>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their lives to suicide</a:t>
            </a: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31</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Men</a:t>
            </a: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16</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Women</a:t>
            </a: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1,175</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Attempted</a:t>
            </a: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6A040596-4D3B-4B82-A07E-79D1BEADAF16}"/>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3559736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0D0F87-71A3-4FB9-88F2-830C19315228}"/>
              </a:ext>
            </a:extLst>
          </p:cNvPr>
          <p:cNvPicPr>
            <a:picLocks noChangeAspect="1"/>
          </p:cNvPicPr>
          <p:nvPr/>
        </p:nvPicPr>
        <p:blipFill>
          <a:blip r:embed="rId3"/>
          <a:stretch>
            <a:fillRect/>
          </a:stretch>
        </p:blipFill>
        <p:spPr>
          <a:xfrm>
            <a:off x="119319" y="6130842"/>
            <a:ext cx="4354286" cy="548232"/>
          </a:xfrm>
          <a:prstGeom prst="rect">
            <a:avLst/>
          </a:prstGeom>
        </p:spPr>
      </p:pic>
      <p:sp>
        <p:nvSpPr>
          <p:cNvPr id="2" name="TextBox 1"/>
          <p:cNvSpPr txBox="1"/>
          <p:nvPr/>
        </p:nvSpPr>
        <p:spPr>
          <a:xfrm>
            <a:off x="-162527" y="401867"/>
            <a:ext cx="9272264" cy="523220"/>
          </a:xfrm>
          <a:prstGeom prst="rect">
            <a:avLst/>
          </a:prstGeom>
          <a:noFill/>
          <a:ln>
            <a:noFill/>
          </a:ln>
          <a:effec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charset="0"/>
                <a:ea typeface="Arial" charset="0"/>
                <a:cs typeface="Arial" charset="0"/>
              </a:rPr>
              <a:t>For every one person that dies by suicide</a:t>
            </a:r>
            <a:r>
              <a:rPr lang="en-US" sz="2800" dirty="0">
                <a:solidFill>
                  <a:srgbClr val="000000"/>
                </a:solidFill>
                <a:latin typeface="Arial" charset="0"/>
                <a:ea typeface="Arial" charset="0"/>
                <a:cs typeface="Arial" charset="0"/>
              </a:rPr>
              <a:t>..</a:t>
            </a:r>
            <a:r>
              <a:rPr kumimoji="0" lang="en-US" sz="2800" b="0" i="0" u="none" strike="noStrike" kern="1200" cap="none" spc="0" normalizeH="0" baseline="0" noProof="0" dirty="0">
                <a:ln>
                  <a:noFill/>
                </a:ln>
                <a:solidFill>
                  <a:srgbClr val="000000"/>
                </a:solidFill>
                <a:effectLst/>
                <a:uLnTx/>
                <a:uFillTx/>
                <a:latin typeface="Arial" charset="0"/>
                <a:ea typeface="Arial" charset="0"/>
                <a:cs typeface="Arial" charset="0"/>
              </a:rPr>
              <a:t>.</a:t>
            </a:r>
          </a:p>
        </p:txBody>
      </p:sp>
      <p:pic>
        <p:nvPicPr>
          <p:cNvPr id="5" name="Picture 4">
            <a:extLst>
              <a:ext uri="{FF2B5EF4-FFF2-40B4-BE49-F238E27FC236}">
                <a16:creationId xmlns:a16="http://schemas.microsoft.com/office/drawing/2014/main" id="{7435D134-DA07-4868-9626-9913EDF1A77A}"/>
              </a:ext>
            </a:extLst>
          </p:cNvPr>
          <p:cNvPicPr>
            <a:picLocks noChangeAspect="1"/>
          </p:cNvPicPr>
          <p:nvPr/>
        </p:nvPicPr>
        <p:blipFill rotWithShape="1">
          <a:blip r:embed="rId4"/>
          <a:srcRect t="4509" b="7035"/>
          <a:stretch/>
        </p:blipFill>
        <p:spPr>
          <a:xfrm flipH="1">
            <a:off x="3041282" y="1084472"/>
            <a:ext cx="2939641" cy="3468406"/>
          </a:xfrm>
          <a:prstGeom prst="rect">
            <a:avLst/>
          </a:prstGeom>
        </p:spPr>
      </p:pic>
      <p:pic>
        <p:nvPicPr>
          <p:cNvPr id="8" name="Picture 7">
            <a:extLst>
              <a:ext uri="{FF2B5EF4-FFF2-40B4-BE49-F238E27FC236}">
                <a16:creationId xmlns:a16="http://schemas.microsoft.com/office/drawing/2014/main" id="{84B82182-1FE2-4598-96AF-BE734B07F338}"/>
              </a:ext>
            </a:extLst>
          </p:cNvPr>
          <p:cNvPicPr>
            <a:picLocks noChangeAspect="1"/>
          </p:cNvPicPr>
          <p:nvPr/>
        </p:nvPicPr>
        <p:blipFill rotWithShape="1">
          <a:blip r:embed="rId5"/>
          <a:srcRect l="27144" t="5383" r="19752" b="21455"/>
          <a:stretch/>
        </p:blipFill>
        <p:spPr>
          <a:xfrm>
            <a:off x="5980923" y="1084472"/>
            <a:ext cx="3147035" cy="3468406"/>
          </a:xfrm>
          <a:prstGeom prst="rect">
            <a:avLst/>
          </a:prstGeom>
        </p:spPr>
      </p:pic>
      <p:pic>
        <p:nvPicPr>
          <p:cNvPr id="10" name="Picture 9">
            <a:extLst>
              <a:ext uri="{FF2B5EF4-FFF2-40B4-BE49-F238E27FC236}">
                <a16:creationId xmlns:a16="http://schemas.microsoft.com/office/drawing/2014/main" id="{0CEF8E96-27AE-4A89-91AB-E21883240D35}"/>
              </a:ext>
            </a:extLst>
          </p:cNvPr>
          <p:cNvPicPr>
            <a:picLocks noChangeAspect="1"/>
          </p:cNvPicPr>
          <p:nvPr/>
        </p:nvPicPr>
        <p:blipFill rotWithShape="1">
          <a:blip r:embed="rId6"/>
          <a:srcRect l="45789" r="2039" b="10460"/>
          <a:stretch/>
        </p:blipFill>
        <p:spPr>
          <a:xfrm>
            <a:off x="9465" y="1084472"/>
            <a:ext cx="3031381" cy="3468406"/>
          </a:xfrm>
          <a:prstGeom prst="rect">
            <a:avLst/>
          </a:prstGeom>
        </p:spPr>
      </p:pic>
      <p:sp>
        <p:nvSpPr>
          <p:cNvPr id="11" name="TextBox 10">
            <a:extLst>
              <a:ext uri="{FF2B5EF4-FFF2-40B4-BE49-F238E27FC236}">
                <a16:creationId xmlns:a16="http://schemas.microsoft.com/office/drawing/2014/main" id="{202BFD22-30A5-4514-9724-BD121A50D12E}"/>
              </a:ext>
            </a:extLst>
          </p:cNvPr>
          <p:cNvSpPr txBox="1"/>
          <p:nvPr/>
        </p:nvSpPr>
        <p:spPr>
          <a:xfrm>
            <a:off x="-162527" y="4727652"/>
            <a:ext cx="9665295" cy="1261884"/>
          </a:xfrm>
          <a:prstGeom prst="rect">
            <a:avLst/>
          </a:prstGeom>
          <a:noFill/>
          <a:ln>
            <a:noFill/>
          </a:ln>
          <a:effec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charset="0"/>
                <a:ea typeface="Arial" charset="0"/>
                <a:cs typeface="Arial" charset="0"/>
              </a:rPr>
              <a:t>280 people think seriously about suicide but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solidFill>
                  <a:srgbClr val="FF5C00"/>
                </a:solidFill>
                <a:effectLst/>
                <a:uLnTx/>
                <a:uFillTx/>
                <a:latin typeface="Arial" charset="0"/>
                <a:ea typeface="Arial" charset="0"/>
                <a:cs typeface="Arial" charset="0"/>
              </a:rPr>
              <a:t>DO NOT DIE</a:t>
            </a:r>
            <a:endParaRPr kumimoji="0" lang="en-US" sz="3200" b="0" i="0" u="none" strike="noStrike" kern="1200" cap="none" spc="0" normalizeH="0" baseline="0" noProof="0" dirty="0">
              <a:solidFill>
                <a:srgbClr val="FF5C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540491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CE313-0330-4B87-B843-5B61F8416964}"/>
              </a:ext>
            </a:extLst>
          </p:cNvPr>
          <p:cNvSpPr/>
          <p:nvPr/>
        </p:nvSpPr>
        <p:spPr>
          <a:xfrm>
            <a:off x="0" y="24065"/>
            <a:ext cx="9144000" cy="738664"/>
          </a:xfrm>
          <a:prstGeom prst="rect">
            <a:avLst/>
          </a:prstGeom>
        </p:spPr>
        <p:txBody>
          <a:bodyPr wrap="square">
            <a:spAutoFit/>
          </a:bodyPr>
          <a:lstStyle/>
          <a:p>
            <a:pPr algn="ctr">
              <a:lnSpc>
                <a:spcPct val="150000"/>
              </a:lnSpc>
            </a:pPr>
            <a:r>
              <a:rPr lang="en-US" sz="2800" b="1" dirty="0">
                <a:solidFill>
                  <a:srgbClr val="000000"/>
                </a:solidFill>
                <a:latin typeface="Arial" panose="020B0604020202020204" pitchFamily="34" charset="0"/>
                <a:cs typeface="Arial" panose="020B0604020202020204" pitchFamily="34" charset="0"/>
              </a:rPr>
              <a:t>5 Common Misconceptions About Suicide</a:t>
            </a:r>
          </a:p>
        </p:txBody>
      </p:sp>
      <p:pic>
        <p:nvPicPr>
          <p:cNvPr id="8" name="Picture 7">
            <a:extLst>
              <a:ext uri="{FF2B5EF4-FFF2-40B4-BE49-F238E27FC236}">
                <a16:creationId xmlns:a16="http://schemas.microsoft.com/office/drawing/2014/main" id="{C0675CBB-6B13-4A4B-838E-0CA5C666530C}"/>
              </a:ext>
            </a:extLst>
          </p:cNvPr>
          <p:cNvPicPr>
            <a:picLocks noChangeAspect="1"/>
          </p:cNvPicPr>
          <p:nvPr/>
        </p:nvPicPr>
        <p:blipFill>
          <a:blip r:embed="rId3"/>
          <a:stretch>
            <a:fillRect/>
          </a:stretch>
        </p:blipFill>
        <p:spPr>
          <a:xfrm>
            <a:off x="1395663" y="953355"/>
            <a:ext cx="6340641" cy="1164147"/>
          </a:xfrm>
          <a:prstGeom prst="rect">
            <a:avLst/>
          </a:prstGeom>
        </p:spPr>
      </p:pic>
      <p:sp>
        <p:nvSpPr>
          <p:cNvPr id="9" name="TextBox 8">
            <a:extLst>
              <a:ext uri="{FF2B5EF4-FFF2-40B4-BE49-F238E27FC236}">
                <a16:creationId xmlns:a16="http://schemas.microsoft.com/office/drawing/2014/main" id="{389608B3-4643-4A41-ACC1-8DEA6C291244}"/>
              </a:ext>
            </a:extLst>
          </p:cNvPr>
          <p:cNvSpPr txBox="1"/>
          <p:nvPr/>
        </p:nvSpPr>
        <p:spPr>
          <a:xfrm>
            <a:off x="0" y="2820863"/>
            <a:ext cx="9144000" cy="461665"/>
          </a:xfrm>
          <a:prstGeom prst="rect">
            <a:avLst/>
          </a:prstGeom>
          <a:noFill/>
        </p:spPr>
        <p:txBody>
          <a:bodyPr wrap="square" rtlCol="0">
            <a:spAutoFit/>
          </a:bodyPr>
          <a:lstStyle/>
          <a:p>
            <a:pPr algn="ctr"/>
            <a:r>
              <a:rPr lang="en-US" sz="2400" b="1" i="1" dirty="0">
                <a:latin typeface="Arial" panose="020B0604020202020204" pitchFamily="34" charset="0"/>
                <a:cs typeface="Arial" panose="020B0604020202020204" pitchFamily="34" charset="0"/>
              </a:rPr>
              <a:t>#1 People who talk about suicide won’t really do it.</a:t>
            </a:r>
            <a:endParaRPr lang="en-US" sz="2400" i="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50A35F9-104A-4CCE-9EED-491709E107E0}"/>
              </a:ext>
            </a:extLst>
          </p:cNvPr>
          <p:cNvSpPr txBox="1"/>
          <p:nvPr/>
        </p:nvSpPr>
        <p:spPr>
          <a:xfrm>
            <a:off x="1052762" y="3528690"/>
            <a:ext cx="7026442"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FACT: </a:t>
            </a:r>
            <a:r>
              <a:rPr lang="en-US" sz="2400" dirty="0">
                <a:latin typeface="Arial" panose="020B0604020202020204" pitchFamily="34" charset="0"/>
                <a:cs typeface="Arial" panose="020B0604020202020204" pitchFamily="34" charset="0"/>
              </a:rPr>
              <a:t>As many as 75% of people who attempt suicide do or say something to indicate their state of mind and intentions before they act. </a:t>
            </a:r>
            <a:br>
              <a:rPr lang="en-US" sz="2400" dirty="0">
                <a:latin typeface="Arial" panose="020B0604020202020204" pitchFamily="34" charset="0"/>
                <a:cs typeface="Arial" panose="020B0604020202020204" pitchFamily="34" charset="0"/>
              </a:rPr>
            </a:br>
            <a:endParaRPr lang="en-US" sz="2400" i="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01B2C00-20AA-46FE-89B1-19DF14CF65AA}"/>
              </a:ext>
            </a:extLst>
          </p:cNvPr>
          <p:cNvSpPr/>
          <p:nvPr/>
        </p:nvSpPr>
        <p:spPr>
          <a:xfrm>
            <a:off x="102204" y="6203460"/>
            <a:ext cx="2906565" cy="400110"/>
          </a:xfrm>
          <a:prstGeom prst="rect">
            <a:avLst/>
          </a:prstGeom>
        </p:spPr>
        <p:txBody>
          <a:bodyPr wrap="none">
            <a:spAutoFit/>
          </a:bodyPr>
          <a:lstStyle/>
          <a:p>
            <a:pPr lvl="0"/>
            <a:r>
              <a:rPr lang="en-US" sz="2000" b="1" kern="0" dirty="0">
                <a:solidFill>
                  <a:srgbClr val="009B7C"/>
                </a:solidFill>
              </a:rPr>
              <a:t>Prevent Suicide Today</a:t>
            </a:r>
          </a:p>
        </p:txBody>
      </p:sp>
    </p:spTree>
    <p:extLst>
      <p:ext uri="{BB962C8B-B14F-4D97-AF65-F5344CB8AC3E}">
        <p14:creationId xmlns:p14="http://schemas.microsoft.com/office/powerpoint/2010/main" val="283504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ＭＳ Ｐゴシック"/>
        <a:cs typeface="ＭＳ Ｐゴシック"/>
      </a:majorFont>
      <a:minorFont>
        <a:latin typeface="Lucida Grand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a:ln>
              <a:noFill/>
            </a:ln>
            <a:solidFill>
              <a:schemeClr val="tx1"/>
            </a:solidFill>
            <a:effectLst/>
            <a:latin typeface="Lucida Grande" pitchFamily="50" charset="0"/>
            <a:ea typeface="ＭＳ Ｐゴシック" pitchFamily="50" charset="-128"/>
            <a:cs typeface="ＭＳ Ｐゴシック" pitchFamily="5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a:ln>
              <a:noFill/>
            </a:ln>
            <a:solidFill>
              <a:schemeClr val="tx1"/>
            </a:solidFill>
            <a:effectLst/>
            <a:latin typeface="Lucida Grande" pitchFamily="50" charset="0"/>
            <a:ea typeface="ＭＳ Ｐゴシック" pitchFamily="50" charset="-128"/>
            <a:cs typeface="ＭＳ Ｐゴシック" pitchFamily="5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Ion</Template>
  <TotalTime>31619</TotalTime>
  <Words>5409</Words>
  <Application>Microsoft Office PowerPoint</Application>
  <PresentationFormat>On-screen Show (4:3)</PresentationFormat>
  <Paragraphs>588</Paragraphs>
  <Slides>35</Slides>
  <Notes>35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ＭＳ Ｐゴシック</vt:lpstr>
      <vt:lpstr>ＭＳ Ｐゴシック</vt:lpstr>
      <vt:lpstr>Arial</vt:lpstr>
      <vt:lpstr>Arial Narrow</vt:lpstr>
      <vt:lpstr>Calibri</vt:lpstr>
      <vt:lpstr>Lucida Grande</vt:lpstr>
      <vt:lpstr>Lucida Sans Unicode</vt:lpstr>
      <vt:lpstr>Trebuchet MS</vt:lpstr>
      <vt:lpstr>Wingdings</vt:lpstr>
      <vt:lpstr>Wingdings 3</vt:lpstr>
      <vt:lpstr>ヒラギノ角ゴ Pro W3</vt:lpstr>
      <vt:lpstr>Blank Presentation</vt:lpstr>
      <vt:lpstr>Facet</vt:lpstr>
      <vt:lpstr>PowerPoint Presentation</vt:lpstr>
      <vt:lpstr>If you are having thoughts of suicide or need immediate assistance,  please call the Georgia Crisis and Access Line at 1-800-715-4225</vt:lpstr>
      <vt:lpstr>Youth Suicide Prevention: "Georgia's Children in Crisis"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Employee Assistance Program (EAP)</vt:lpstr>
      <vt:lpstr>Employee Assistance Program (EAP)</vt:lpstr>
      <vt:lpstr>PowerPoint Presentation</vt:lpstr>
      <vt:lpstr>PowerPoint Presentation</vt:lpstr>
      <vt:lpstr>PowerPoint Presentation</vt:lpstr>
      <vt:lpstr>PowerPoint Presentation</vt:lpstr>
      <vt:lpstr>Our community partners work together to  Prevent Suicide Today in Chatham County</vt:lpstr>
      <vt:lpstr> AS A COMMUNITY WE CAN WORK  TO PREVENT SUICIDE TODAY!  Contact Information:  ASIST@chlink.org  912-661-1456      QUESTIONS?</vt:lpstr>
    </vt:vector>
  </TitlesOfParts>
  <Company>Shari Hebner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Shari Hebner</dc:creator>
  <cp:lastModifiedBy>Vira Salzburn</cp:lastModifiedBy>
  <cp:revision>454</cp:revision>
  <cp:lastPrinted>2019-01-02T19:53:06Z</cp:lastPrinted>
  <dcterms:created xsi:type="dcterms:W3CDTF">2009-11-21T06:56:55Z</dcterms:created>
  <dcterms:modified xsi:type="dcterms:W3CDTF">2019-01-02T21:01:25Z</dcterms:modified>
</cp:coreProperties>
</file>