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handoutMasterIdLst>
    <p:handoutMasterId r:id="rId32"/>
  </p:handoutMasterIdLst>
  <p:sldIdLst>
    <p:sldId id="371" r:id="rId2"/>
    <p:sldId id="413" r:id="rId3"/>
    <p:sldId id="426" r:id="rId4"/>
    <p:sldId id="421" r:id="rId5"/>
    <p:sldId id="388" r:id="rId6"/>
    <p:sldId id="390" r:id="rId7"/>
    <p:sldId id="434" r:id="rId8"/>
    <p:sldId id="408" r:id="rId9"/>
    <p:sldId id="373" r:id="rId10"/>
    <p:sldId id="418" r:id="rId11"/>
    <p:sldId id="431" r:id="rId12"/>
    <p:sldId id="432" r:id="rId13"/>
    <p:sldId id="417" r:id="rId14"/>
    <p:sldId id="329" r:id="rId15"/>
    <p:sldId id="332" r:id="rId16"/>
    <p:sldId id="398" r:id="rId17"/>
    <p:sldId id="409" r:id="rId18"/>
    <p:sldId id="400" r:id="rId19"/>
    <p:sldId id="401" r:id="rId20"/>
    <p:sldId id="402" r:id="rId21"/>
    <p:sldId id="403" r:id="rId22"/>
    <p:sldId id="366" r:id="rId23"/>
    <p:sldId id="381" r:id="rId24"/>
    <p:sldId id="374" r:id="rId25"/>
    <p:sldId id="433" r:id="rId26"/>
    <p:sldId id="430" r:id="rId27"/>
    <p:sldId id="406" r:id="rId28"/>
    <p:sldId id="425" r:id="rId29"/>
    <p:sldId id="412" r:id="rId30"/>
  </p:sldIdLst>
  <p:sldSz cx="9144000" cy="6858000" type="screen4x3"/>
  <p:notesSz cx="7010400" cy="9296400"/>
  <p:defaultTextStyle>
    <a:defPPr>
      <a:defRPr lang="en-US"/>
    </a:defPPr>
    <a:lvl1pPr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1pPr>
    <a:lvl2pPr marL="4572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2pPr>
    <a:lvl3pPr marL="9144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3pPr>
    <a:lvl4pPr marL="13716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4pPr>
    <a:lvl5pPr marL="1828800" algn="l" rtl="0" eaLnBrk="0" fontAlgn="base" hangingPunct="0">
      <a:spcBef>
        <a:spcPct val="50000"/>
      </a:spcBef>
      <a:spcAft>
        <a:spcPct val="0"/>
      </a:spcAft>
      <a:defRPr kern="1200">
        <a:solidFill>
          <a:schemeClr val="tx1"/>
        </a:solidFill>
        <a:latin typeface="Lucida Sans Unicode" pitchFamily="34" charset="0"/>
        <a:ea typeface="ＭＳ Ｐゴシック" pitchFamily="80" charset="-128"/>
        <a:cs typeface="+mn-cs"/>
      </a:defRPr>
    </a:lvl5pPr>
    <a:lvl6pPr marL="2286000" algn="l" defTabSz="914400" rtl="0" eaLnBrk="1" latinLnBrk="0" hangingPunct="1">
      <a:defRPr kern="1200">
        <a:solidFill>
          <a:schemeClr val="tx1"/>
        </a:solidFill>
        <a:latin typeface="Lucida Sans Unicode" pitchFamily="34" charset="0"/>
        <a:ea typeface="ＭＳ Ｐゴシック" pitchFamily="80" charset="-128"/>
        <a:cs typeface="+mn-cs"/>
      </a:defRPr>
    </a:lvl6pPr>
    <a:lvl7pPr marL="2743200" algn="l" defTabSz="914400" rtl="0" eaLnBrk="1" latinLnBrk="0" hangingPunct="1">
      <a:defRPr kern="1200">
        <a:solidFill>
          <a:schemeClr val="tx1"/>
        </a:solidFill>
        <a:latin typeface="Lucida Sans Unicode" pitchFamily="34" charset="0"/>
        <a:ea typeface="ＭＳ Ｐゴシック" pitchFamily="80" charset="-128"/>
        <a:cs typeface="+mn-cs"/>
      </a:defRPr>
    </a:lvl7pPr>
    <a:lvl8pPr marL="3200400" algn="l" defTabSz="914400" rtl="0" eaLnBrk="1" latinLnBrk="0" hangingPunct="1">
      <a:defRPr kern="1200">
        <a:solidFill>
          <a:schemeClr val="tx1"/>
        </a:solidFill>
        <a:latin typeface="Lucida Sans Unicode" pitchFamily="34" charset="0"/>
        <a:ea typeface="ＭＳ Ｐゴシック" pitchFamily="80" charset="-128"/>
        <a:cs typeface="+mn-cs"/>
      </a:defRPr>
    </a:lvl8pPr>
    <a:lvl9pPr marL="3657600" algn="l" defTabSz="914400" rtl="0" eaLnBrk="1" latinLnBrk="0" hangingPunct="1">
      <a:defRPr kern="1200">
        <a:solidFill>
          <a:schemeClr val="tx1"/>
        </a:solidFill>
        <a:latin typeface="Lucida Sans Unicode" pitchFamily="34" charset="0"/>
        <a:ea typeface="ＭＳ Ｐゴシック" pitchFamily="8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77" userDrawn="1">
          <p15:clr>
            <a:srgbClr val="A4A3A4"/>
          </p15:clr>
        </p15:guide>
        <p15:guide id="2" pos="22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B7C"/>
    <a:srgbClr val="FFFFFF"/>
    <a:srgbClr val="FF5C00"/>
    <a:srgbClr val="0F538D"/>
    <a:srgbClr val="EFE5F1"/>
    <a:srgbClr val="DCDCDC"/>
    <a:srgbClr val="AFAFAF"/>
    <a:srgbClr val="FFF3DB"/>
    <a:srgbClr val="008C6C"/>
    <a:srgbClr val="E18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0" autoAdjust="0"/>
    <p:restoredTop sz="54866" autoAdjust="0"/>
  </p:normalViewPr>
  <p:slideViewPr>
    <p:cSldViewPr snapToGrid="0">
      <p:cViewPr varScale="1">
        <p:scale>
          <a:sx n="53" d="100"/>
          <a:sy n="53" d="100"/>
        </p:scale>
        <p:origin x="2792" y="168"/>
      </p:cViewPr>
      <p:guideLst>
        <p:guide orient="horz" pos="2160"/>
        <p:guide pos="2880"/>
      </p:guideLst>
    </p:cSldViewPr>
  </p:slideViewPr>
  <p:outlineViewPr>
    <p:cViewPr>
      <p:scale>
        <a:sx n="33" d="100"/>
        <a:sy n="33" d="100"/>
      </p:scale>
      <p:origin x="0" y="-1644"/>
    </p:cViewPr>
  </p:outlineViewPr>
  <p:notesTextViewPr>
    <p:cViewPr>
      <p:scale>
        <a:sx n="125" d="100"/>
        <a:sy n="125" d="100"/>
      </p:scale>
      <p:origin x="0" y="0"/>
    </p:cViewPr>
  </p:notesTextViewPr>
  <p:sorterViewPr>
    <p:cViewPr>
      <p:scale>
        <a:sx n="66" d="100"/>
        <a:sy n="66" d="100"/>
      </p:scale>
      <p:origin x="0" y="0"/>
    </p:cViewPr>
  </p:sorterViewPr>
  <p:notesViewPr>
    <p:cSldViewPr snapToGrid="0">
      <p:cViewPr varScale="1">
        <p:scale>
          <a:sx n="54" d="100"/>
          <a:sy n="54" d="100"/>
        </p:scale>
        <p:origin x="1992" y="84"/>
      </p:cViewPr>
      <p:guideLst>
        <p:guide orient="horz" pos="2977"/>
        <p:guide pos="2257"/>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09D64DE-9050-4123-AA07-3E9B79D2B807}"/>
    <pc:docChg chg="modSld">
      <pc:chgData name="" userId="" providerId="" clId="Web-{809D64DE-9050-4123-AA07-3E9B79D2B807}" dt="2018-11-01T18:47:14.283" v="84" actId="1076"/>
      <pc:docMkLst>
        <pc:docMk/>
      </pc:docMkLst>
      <pc:sldChg chg="addSp delSp modSp">
        <pc:chgData name="" userId="" providerId="" clId="Web-{809D64DE-9050-4123-AA07-3E9B79D2B807}" dt="2018-11-01T18:47:14.283" v="84" actId="1076"/>
        <pc:sldMkLst>
          <pc:docMk/>
          <pc:sldMk cId="0" sldId="332"/>
        </pc:sldMkLst>
        <pc:spChg chg="del">
          <ac:chgData name="" userId="" providerId="" clId="Web-{809D64DE-9050-4123-AA07-3E9B79D2B807}" dt="2018-11-01T18:46:53.344" v="79" actId="1076"/>
          <ac:spMkLst>
            <pc:docMk/>
            <pc:sldMk cId="0" sldId="332"/>
            <ac:spMk id="5" creationId="{52538F30-5177-4D89-A94A-92921DBE66B2}"/>
          </ac:spMkLst>
        </pc:spChg>
        <pc:picChg chg="add mod">
          <ac:chgData name="" userId="" providerId="" clId="Web-{809D64DE-9050-4123-AA07-3E9B79D2B807}" dt="2018-11-01T18:47:14.283" v="84" actId="1076"/>
          <ac:picMkLst>
            <pc:docMk/>
            <pc:sldMk cId="0" sldId="332"/>
            <ac:picMk id="2" creationId="{CA55A12E-8871-4B31-9A4D-A7FC8F783B7D}"/>
          </ac:picMkLst>
        </pc:picChg>
        <pc:picChg chg="del">
          <ac:chgData name="" userId="" providerId="" clId="Web-{809D64DE-9050-4123-AA07-3E9B79D2B807}" dt="2018-11-01T18:25:36.316" v="3" actId="1076"/>
          <ac:picMkLst>
            <pc:docMk/>
            <pc:sldMk cId="0" sldId="332"/>
            <ac:picMk id="4" creationId="{68B5AE4D-3C46-47C8-9065-A4BC7070DCE6}"/>
          </ac:picMkLst>
        </pc:picChg>
      </pc:sldChg>
      <pc:sldChg chg="addSp delSp modSp">
        <pc:chgData name="" userId="" providerId="" clId="Web-{809D64DE-9050-4123-AA07-3E9B79D2B807}" dt="2018-11-01T18:45:33.701" v="77" actId="1076"/>
        <pc:sldMkLst>
          <pc:docMk/>
          <pc:sldMk cId="2139484479" sldId="408"/>
        </pc:sldMkLst>
        <pc:picChg chg="add mod">
          <ac:chgData name="" userId="" providerId="" clId="Web-{809D64DE-9050-4123-AA07-3E9B79D2B807}" dt="2018-11-01T18:45:33.701" v="77" actId="1076"/>
          <ac:picMkLst>
            <pc:docMk/>
            <pc:sldMk cId="2139484479" sldId="408"/>
            <ac:picMk id="4" creationId="{49250E57-F0A7-4246-840E-C12E5928A87B}"/>
          </ac:picMkLst>
        </pc:picChg>
        <pc:picChg chg="del">
          <ac:chgData name="" userId="" providerId="" clId="Web-{809D64DE-9050-4123-AA07-3E9B79D2B807}" dt="2018-11-01T18:21:53.090" v="2" actId="1076"/>
          <ac:picMkLst>
            <pc:docMk/>
            <pc:sldMk cId="2139484479" sldId="408"/>
            <ac:picMk id="6" creationId="{36A84933-E654-479E-8635-C9F5F3D072AF}"/>
          </ac:picMkLst>
        </pc:picChg>
        <pc:picChg chg="add mod">
          <ac:chgData name="" userId="" providerId="" clId="Web-{809D64DE-9050-4123-AA07-3E9B79D2B807}" dt="2018-11-01T18:45:20.826" v="74" actId="1076"/>
          <ac:picMkLst>
            <pc:docMk/>
            <pc:sldMk cId="2139484479" sldId="408"/>
            <ac:picMk id="7" creationId="{C8C16997-C477-42CB-871C-C0961888ACC4}"/>
          </ac:picMkLst>
        </pc:picChg>
        <pc:picChg chg="add mod modCrop">
          <ac:chgData name="" userId="" providerId="" clId="Web-{809D64DE-9050-4123-AA07-3E9B79D2B807}" dt="2018-11-01T18:45:31.373" v="76" actId="1076"/>
          <ac:picMkLst>
            <pc:docMk/>
            <pc:sldMk cId="2139484479" sldId="408"/>
            <ac:picMk id="9" creationId="{13E3B94C-DD45-45EA-93F0-AC7E79DBB89A}"/>
          </ac:picMkLst>
        </pc:picChg>
        <pc:picChg chg="add del mod modCrop">
          <ac:chgData name="" userId="" providerId="" clId="Web-{809D64DE-9050-4123-AA07-3E9B79D2B807}" dt="2018-11-01T18:36:20.901" v="46" actId="1076"/>
          <ac:picMkLst>
            <pc:docMk/>
            <pc:sldMk cId="2139484479" sldId="408"/>
            <ac:picMk id="11" creationId="{E636F90C-5357-4994-BDA4-29D87659A599}"/>
          </ac:picMkLst>
        </pc:picChg>
        <pc:picChg chg="add mod modCrop">
          <ac:chgData name="" userId="" providerId="" clId="Web-{809D64DE-9050-4123-AA07-3E9B79D2B807}" dt="2018-11-01T18:45:14.966" v="72" actId="1076"/>
          <ac:picMkLst>
            <pc:docMk/>
            <pc:sldMk cId="2139484479" sldId="408"/>
            <ac:picMk id="13" creationId="{50618BCF-5823-4712-9512-CACA7D97EEC8}"/>
          </ac:picMkLst>
        </pc:picChg>
      </pc:sldChg>
      <pc:sldChg chg="addSp delSp delAnim">
        <pc:chgData name="" userId="" providerId="" clId="Web-{809D64DE-9050-4123-AA07-3E9B79D2B807}" dt="2018-11-01T18:26:32.948" v="13" actId="1076"/>
        <pc:sldMkLst>
          <pc:docMk/>
          <pc:sldMk cId="3222651240" sldId="423"/>
        </pc:sldMkLst>
        <pc:spChg chg="del">
          <ac:chgData name="" userId="" providerId="" clId="Web-{809D64DE-9050-4123-AA07-3E9B79D2B807}" dt="2018-11-01T18:26:12.177" v="8" actId="1076"/>
          <ac:spMkLst>
            <pc:docMk/>
            <pc:sldMk cId="3222651240" sldId="423"/>
            <ac:spMk id="13" creationId="{FDE13DF5-CCCF-48A9-B06C-2CE70E751377}"/>
          </ac:spMkLst>
        </pc:spChg>
        <pc:spChg chg="del">
          <ac:chgData name="" userId="" providerId="" clId="Web-{809D64DE-9050-4123-AA07-3E9B79D2B807}" dt="2018-11-01T18:26:17.427" v="9" actId="1076"/>
          <ac:spMkLst>
            <pc:docMk/>
            <pc:sldMk cId="3222651240" sldId="423"/>
            <ac:spMk id="14" creationId="{50997F24-A509-4F91-B3B8-2F0EAAC62876}"/>
          </ac:spMkLst>
        </pc:spChg>
        <pc:spChg chg="del">
          <ac:chgData name="" userId="" providerId="" clId="Web-{809D64DE-9050-4123-AA07-3E9B79D2B807}" dt="2018-11-01T18:26:20.427" v="10" actId="1076"/>
          <ac:spMkLst>
            <pc:docMk/>
            <pc:sldMk cId="3222651240" sldId="423"/>
            <ac:spMk id="16" creationId="{CBDDD240-0E7A-47AA-983C-702804CB98A7}"/>
          </ac:spMkLst>
        </pc:spChg>
        <pc:spChg chg="del">
          <ac:chgData name="" userId="" providerId="" clId="Web-{809D64DE-9050-4123-AA07-3E9B79D2B807}" dt="2018-11-01T18:26:32.948" v="13" actId="1076"/>
          <ac:spMkLst>
            <pc:docMk/>
            <pc:sldMk cId="3222651240" sldId="423"/>
            <ac:spMk id="17" creationId="{FCA0E079-E285-4D8D-B7EB-3AA36391FA39}"/>
          </ac:spMkLst>
        </pc:spChg>
        <pc:spChg chg="del">
          <ac:chgData name="" userId="" providerId="" clId="Web-{809D64DE-9050-4123-AA07-3E9B79D2B807}" dt="2018-11-01T18:26:24.958" v="11" actId="1076"/>
          <ac:spMkLst>
            <pc:docMk/>
            <pc:sldMk cId="3222651240" sldId="423"/>
            <ac:spMk id="20" creationId="{B56D8A9D-31CC-400D-B989-C0DE6746F8EC}"/>
          </ac:spMkLst>
        </pc:spChg>
        <pc:spChg chg="del">
          <ac:chgData name="" userId="" providerId="" clId="Web-{809D64DE-9050-4123-AA07-3E9B79D2B807}" dt="2018-11-01T18:26:04.053" v="6" actId="1076"/>
          <ac:spMkLst>
            <pc:docMk/>
            <pc:sldMk cId="3222651240" sldId="423"/>
            <ac:spMk id="21" creationId="{BAA9F5FE-B359-4994-8E3D-5BF3B2AB5A75}"/>
          </ac:spMkLst>
        </pc:spChg>
        <pc:spChg chg="del">
          <ac:chgData name="" userId="" providerId="" clId="Web-{809D64DE-9050-4123-AA07-3E9B79D2B807}" dt="2018-11-01T18:26:29.677" v="12" actId="1076"/>
          <ac:spMkLst>
            <pc:docMk/>
            <pc:sldMk cId="3222651240" sldId="423"/>
            <ac:spMk id="22" creationId="{3E7881AA-C650-4540-8BE0-A22C468E86EB}"/>
          </ac:spMkLst>
        </pc:spChg>
        <pc:spChg chg="del">
          <ac:chgData name="" userId="" providerId="" clId="Web-{809D64DE-9050-4123-AA07-3E9B79D2B807}" dt="2018-11-01T18:26:07.145" v="7" actId="1076"/>
          <ac:spMkLst>
            <pc:docMk/>
            <pc:sldMk cId="3222651240" sldId="423"/>
            <ac:spMk id="23" creationId="{1C121D72-41E5-441B-B454-5D7AD09A7760}"/>
          </ac:spMkLst>
        </pc:spChg>
        <pc:picChg chg="add del">
          <ac:chgData name="" userId="" providerId="" clId="Web-{809D64DE-9050-4123-AA07-3E9B79D2B807}" dt="2018-11-01T18:25:58.661" v="5" actId="1076"/>
          <ac:picMkLst>
            <pc:docMk/>
            <pc:sldMk cId="3222651240" sldId="423"/>
            <ac:picMk id="6" creationId="{70C88D4C-F773-43B6-91CC-CD49E3886FED}"/>
          </ac:picMkLst>
        </pc:picChg>
      </pc:sldChg>
      <pc:sldChg chg="modNotes">
        <pc:chgData name="" userId="" providerId="" clId="Web-{809D64DE-9050-4123-AA07-3E9B79D2B807}" dt="2018-11-01T18:21:39.199" v="1" actId="1076"/>
        <pc:sldMkLst>
          <pc:docMk/>
          <pc:sldMk cId="2425402070" sldId="42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1"/>
            <a:ext cx="3105348" cy="283869"/>
          </a:xfrm>
          <a:prstGeom prst="rect">
            <a:avLst/>
          </a:prstGeom>
          <a:noFill/>
          <a:ln w="9525">
            <a:noFill/>
            <a:miter lim="800000"/>
            <a:headEnd/>
            <a:tailEnd/>
          </a:ln>
          <a:effectLst/>
        </p:spPr>
        <p:txBody>
          <a:bodyPr vert="horz" wrap="square" lIns="94937" tIns="47468" rIns="94937" bIns="47468" numCol="1" anchor="t" anchorCtr="0" compatLnSpc="1">
            <a:prstTxWarp prst="textNoShape">
              <a:avLst/>
            </a:prstTxWarp>
            <a:spAutoFit/>
          </a:bodyPr>
          <a:lstStyle>
            <a:lvl1pPr>
              <a:defRPr sz="1200">
                <a:latin typeface="Arial" charset="0"/>
              </a:defRPr>
            </a:lvl1pPr>
          </a:lstStyle>
          <a:p>
            <a:endParaRPr lang="en-US" altLang="en-US"/>
          </a:p>
        </p:txBody>
      </p:sp>
      <p:sp>
        <p:nvSpPr>
          <p:cNvPr id="94211" name="Rectangle 3"/>
          <p:cNvSpPr>
            <a:spLocks noGrp="1" noChangeArrowheads="1"/>
          </p:cNvSpPr>
          <p:nvPr>
            <p:ph type="dt" sz="quarter" idx="1"/>
          </p:nvPr>
        </p:nvSpPr>
        <p:spPr bwMode="auto">
          <a:xfrm>
            <a:off x="4060840" y="1"/>
            <a:ext cx="3105348" cy="283869"/>
          </a:xfrm>
          <a:prstGeom prst="rect">
            <a:avLst/>
          </a:prstGeom>
          <a:noFill/>
          <a:ln w="9525">
            <a:noFill/>
            <a:miter lim="800000"/>
            <a:headEnd/>
            <a:tailEnd/>
          </a:ln>
          <a:effectLst/>
        </p:spPr>
        <p:txBody>
          <a:bodyPr vert="horz" wrap="square" lIns="94937" tIns="47468" rIns="94937" bIns="47468" numCol="1" anchor="t" anchorCtr="0" compatLnSpc="1">
            <a:prstTxWarp prst="textNoShape">
              <a:avLst/>
            </a:prstTxWarp>
            <a:spAutoFit/>
          </a:bodyPr>
          <a:lstStyle>
            <a:lvl1pPr algn="r">
              <a:defRPr sz="1200">
                <a:latin typeface="Arial" charset="0"/>
              </a:defRPr>
            </a:lvl1pPr>
          </a:lstStyle>
          <a:p>
            <a:endParaRPr lang="en-US" altLang="en-US"/>
          </a:p>
        </p:txBody>
      </p:sp>
      <p:sp>
        <p:nvSpPr>
          <p:cNvPr id="94212" name="Rectangle 4"/>
          <p:cNvSpPr>
            <a:spLocks noGrp="1" noChangeArrowheads="1"/>
          </p:cNvSpPr>
          <p:nvPr>
            <p:ph type="ftr" sz="quarter" idx="2"/>
          </p:nvPr>
        </p:nvSpPr>
        <p:spPr bwMode="auto">
          <a:xfrm>
            <a:off x="0" y="9167473"/>
            <a:ext cx="3105348" cy="283868"/>
          </a:xfrm>
          <a:prstGeom prst="rect">
            <a:avLst/>
          </a:prstGeom>
          <a:noFill/>
          <a:ln w="9525">
            <a:noFill/>
            <a:miter lim="800000"/>
            <a:headEnd/>
            <a:tailEnd/>
          </a:ln>
          <a:effectLst/>
        </p:spPr>
        <p:txBody>
          <a:bodyPr vert="horz" wrap="square" lIns="94937" tIns="47468" rIns="94937" bIns="47468" numCol="1" anchor="b" anchorCtr="0" compatLnSpc="1">
            <a:prstTxWarp prst="textNoShape">
              <a:avLst/>
            </a:prstTxWarp>
            <a:spAutoFit/>
          </a:bodyPr>
          <a:lstStyle>
            <a:lvl1pPr>
              <a:defRPr sz="1200">
                <a:latin typeface="Arial" charset="0"/>
              </a:defRPr>
            </a:lvl1pPr>
          </a:lstStyle>
          <a:p>
            <a:endParaRPr lang="en-US" altLang="en-US"/>
          </a:p>
        </p:txBody>
      </p:sp>
      <p:sp>
        <p:nvSpPr>
          <p:cNvPr id="94213" name="Rectangle 5"/>
          <p:cNvSpPr>
            <a:spLocks noGrp="1" noChangeArrowheads="1"/>
          </p:cNvSpPr>
          <p:nvPr>
            <p:ph type="sldNum" sz="quarter" idx="3"/>
          </p:nvPr>
        </p:nvSpPr>
        <p:spPr bwMode="auto">
          <a:xfrm>
            <a:off x="4060840" y="9167473"/>
            <a:ext cx="3105348" cy="283868"/>
          </a:xfrm>
          <a:prstGeom prst="rect">
            <a:avLst/>
          </a:prstGeom>
          <a:noFill/>
          <a:ln w="9525">
            <a:noFill/>
            <a:miter lim="800000"/>
            <a:headEnd/>
            <a:tailEnd/>
          </a:ln>
          <a:effectLst/>
        </p:spPr>
        <p:txBody>
          <a:bodyPr vert="horz" wrap="square" lIns="94937" tIns="47468" rIns="94937" bIns="47468" numCol="1" anchor="b" anchorCtr="0" compatLnSpc="1">
            <a:prstTxWarp prst="textNoShape">
              <a:avLst/>
            </a:prstTxWarp>
            <a:spAutoFit/>
          </a:bodyPr>
          <a:lstStyle>
            <a:lvl1pPr algn="r">
              <a:defRPr sz="1200">
                <a:latin typeface="Arial" charset="0"/>
              </a:defRPr>
            </a:lvl1pPr>
          </a:lstStyle>
          <a:p>
            <a:fld id="{BDAE2571-14DC-427C-B642-CD2769F23A42}" type="slidenum">
              <a:rPr lang="en-US" altLang="en-US"/>
              <a:pPr/>
              <a:t>‹#›</a:t>
            </a:fld>
            <a:endParaRPr lang="en-US" altLang="en-US"/>
          </a:p>
        </p:txBody>
      </p:sp>
    </p:spTree>
    <p:extLst>
      <p:ext uri="{BB962C8B-B14F-4D97-AF65-F5344CB8AC3E}">
        <p14:creationId xmlns:p14="http://schemas.microsoft.com/office/powerpoint/2010/main" val="2786793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3105348" cy="472567"/>
          </a:xfrm>
          <a:prstGeom prst="rect">
            <a:avLst/>
          </a:prstGeom>
          <a:noFill/>
          <a:ln w="9525">
            <a:noFill/>
            <a:miter lim="800000"/>
            <a:headEnd/>
            <a:tailEnd/>
          </a:ln>
        </p:spPr>
        <p:txBody>
          <a:bodyPr vert="horz" wrap="square" lIns="94937" tIns="47468" rIns="94937" bIns="47468" numCol="1" anchor="t" anchorCtr="0" compatLnSpc="1">
            <a:prstTxWarp prst="textNoShape">
              <a:avLst/>
            </a:prstTxWarp>
          </a:bodyPr>
          <a:lstStyle>
            <a:lvl1pPr>
              <a:spcBef>
                <a:spcPct val="0"/>
              </a:spcBef>
              <a:defRPr sz="1200">
                <a:latin typeface="Arial" charset="0"/>
              </a:defRPr>
            </a:lvl1pPr>
          </a:lstStyle>
          <a:p>
            <a:endParaRPr lang="en-US" altLang="en-US"/>
          </a:p>
        </p:txBody>
      </p:sp>
      <p:sp>
        <p:nvSpPr>
          <p:cNvPr id="3075" name="Rectangle 3"/>
          <p:cNvSpPr>
            <a:spLocks noGrp="1" noChangeArrowheads="1"/>
          </p:cNvSpPr>
          <p:nvPr>
            <p:ph type="dt" idx="1"/>
          </p:nvPr>
        </p:nvSpPr>
        <p:spPr bwMode="auto">
          <a:xfrm>
            <a:off x="4060840" y="1"/>
            <a:ext cx="3105348" cy="472567"/>
          </a:xfrm>
          <a:prstGeom prst="rect">
            <a:avLst/>
          </a:prstGeom>
          <a:noFill/>
          <a:ln w="9525">
            <a:noFill/>
            <a:miter lim="800000"/>
            <a:headEnd/>
            <a:tailEnd/>
          </a:ln>
        </p:spPr>
        <p:txBody>
          <a:bodyPr vert="horz" wrap="square" lIns="94937" tIns="47468" rIns="94937" bIns="47468" numCol="1" anchor="t" anchorCtr="0" compatLnSpc="1">
            <a:prstTxWarp prst="textNoShape">
              <a:avLst/>
            </a:prstTxWarp>
          </a:bodyPr>
          <a:lstStyle>
            <a:lvl1pPr algn="r">
              <a:spcBef>
                <a:spcPct val="0"/>
              </a:spcBef>
              <a:defRPr sz="1200">
                <a:latin typeface="Arial" charset="0"/>
              </a:defRPr>
            </a:lvl1pPr>
          </a:lstStyle>
          <a:p>
            <a:endParaRPr lang="en-US" altLang="en-US"/>
          </a:p>
        </p:txBody>
      </p:sp>
      <p:sp>
        <p:nvSpPr>
          <p:cNvPr id="14340" name="Rectangle 4"/>
          <p:cNvSpPr>
            <a:spLocks noGrp="1" noRot="1" noChangeAspect="1" noChangeArrowheads="1" noTextEdit="1"/>
          </p:cNvSpPr>
          <p:nvPr>
            <p:ph type="sldImg" idx="2"/>
          </p:nvPr>
        </p:nvSpPr>
        <p:spPr bwMode="auto">
          <a:xfrm>
            <a:off x="1220788" y="709613"/>
            <a:ext cx="4725987" cy="3544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55492" y="4489388"/>
            <a:ext cx="5255204" cy="4253103"/>
          </a:xfrm>
          <a:prstGeom prst="rect">
            <a:avLst/>
          </a:prstGeom>
          <a:noFill/>
          <a:ln w="9525">
            <a:noFill/>
            <a:miter lim="800000"/>
            <a:headEnd/>
            <a:tailEnd/>
          </a:ln>
        </p:spPr>
        <p:txBody>
          <a:bodyPr vert="horz" wrap="square" lIns="94937" tIns="47468" rIns="94937" bIns="4746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978774"/>
            <a:ext cx="3105348" cy="472567"/>
          </a:xfrm>
          <a:prstGeom prst="rect">
            <a:avLst/>
          </a:prstGeom>
          <a:noFill/>
          <a:ln w="9525">
            <a:noFill/>
            <a:miter lim="800000"/>
            <a:headEnd/>
            <a:tailEnd/>
          </a:ln>
        </p:spPr>
        <p:txBody>
          <a:bodyPr vert="horz" wrap="square" lIns="94937" tIns="47468" rIns="94937" bIns="47468" numCol="1" anchor="b" anchorCtr="0" compatLnSpc="1">
            <a:prstTxWarp prst="textNoShape">
              <a:avLst/>
            </a:prstTxWarp>
          </a:bodyPr>
          <a:lstStyle>
            <a:lvl1pPr>
              <a:spcBef>
                <a:spcPct val="0"/>
              </a:spcBef>
              <a:defRPr sz="1200">
                <a:latin typeface="Arial" charset="0"/>
              </a:defRPr>
            </a:lvl1pPr>
          </a:lstStyle>
          <a:p>
            <a:endParaRPr lang="en-US" altLang="en-US"/>
          </a:p>
        </p:txBody>
      </p:sp>
      <p:sp>
        <p:nvSpPr>
          <p:cNvPr id="3079" name="Rectangle 7"/>
          <p:cNvSpPr>
            <a:spLocks noGrp="1" noChangeArrowheads="1"/>
          </p:cNvSpPr>
          <p:nvPr>
            <p:ph type="sldNum" sz="quarter" idx="5"/>
          </p:nvPr>
        </p:nvSpPr>
        <p:spPr bwMode="auto">
          <a:xfrm>
            <a:off x="4060840" y="8978774"/>
            <a:ext cx="3105348" cy="472567"/>
          </a:xfrm>
          <a:prstGeom prst="rect">
            <a:avLst/>
          </a:prstGeom>
          <a:noFill/>
          <a:ln w="9525">
            <a:noFill/>
            <a:miter lim="800000"/>
            <a:headEnd/>
            <a:tailEnd/>
          </a:ln>
        </p:spPr>
        <p:txBody>
          <a:bodyPr vert="horz" wrap="square" lIns="94937" tIns="47468" rIns="94937" bIns="47468" numCol="1" anchor="b" anchorCtr="0" compatLnSpc="1">
            <a:prstTxWarp prst="textNoShape">
              <a:avLst/>
            </a:prstTxWarp>
          </a:bodyPr>
          <a:lstStyle>
            <a:lvl1pPr algn="r">
              <a:spcBef>
                <a:spcPct val="0"/>
              </a:spcBef>
              <a:defRPr sz="1200">
                <a:latin typeface="Arial" charset="0"/>
              </a:defRPr>
            </a:lvl1pPr>
          </a:lstStyle>
          <a:p>
            <a:fld id="{8BED35FE-DADD-4208-9C0E-5754423E4AB5}" type="slidenum">
              <a:rPr lang="en-US" altLang="en-US"/>
              <a:pPr/>
              <a:t>‹#›</a:t>
            </a:fld>
            <a:endParaRPr lang="en-US" altLang="en-US"/>
          </a:p>
        </p:txBody>
      </p:sp>
    </p:spTree>
    <p:extLst>
      <p:ext uri="{BB962C8B-B14F-4D97-AF65-F5344CB8AC3E}">
        <p14:creationId xmlns:p14="http://schemas.microsoft.com/office/powerpoint/2010/main" val="21053438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ＭＳ Ｐゴシック" pitchFamily="50" charset="-128"/>
      </a:defRPr>
    </a:lvl1pPr>
    <a:lvl2pPr marL="4572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2pPr>
    <a:lvl3pPr marL="9144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3pPr>
    <a:lvl4pPr marL="13716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4pPr>
    <a:lvl5pPr marL="1828800" algn="l" rtl="0" eaLnBrk="0" fontAlgn="base" hangingPunct="0">
      <a:spcBef>
        <a:spcPct val="30000"/>
      </a:spcBef>
      <a:spcAft>
        <a:spcPct val="0"/>
      </a:spcAft>
      <a:defRPr sz="1200" kern="1200">
        <a:solidFill>
          <a:schemeClr val="tx1"/>
        </a:solidFill>
        <a:latin typeface="Arial" pitchFamily="50" charset="0"/>
        <a:ea typeface="ＭＳ Ｐゴシック" pitchFamily="5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veteranscrisisline.ne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100" dirty="0">
                <a:latin typeface="+mn-lt"/>
              </a:rPr>
              <a:t>Welcome! Thank you for joining us today for this </a:t>
            </a:r>
            <a:r>
              <a:rPr lang="en-US" sz="1100" dirty="0" err="1">
                <a:latin typeface="+mn-lt"/>
              </a:rPr>
              <a:t>SuicideTALK</a:t>
            </a:r>
            <a:r>
              <a:rPr lang="en-US" sz="1100" dirty="0">
                <a:latin typeface="+mn-lt"/>
              </a:rPr>
              <a:t>. </a:t>
            </a:r>
          </a:p>
          <a:p>
            <a:pPr>
              <a:lnSpc>
                <a:spcPct val="100000"/>
              </a:lnSpc>
            </a:pPr>
            <a:endParaRPr lang="en-US" sz="1100" dirty="0">
              <a:latin typeface="+mn-lt"/>
            </a:endParaRPr>
          </a:p>
          <a:p>
            <a:pPr>
              <a:lnSpc>
                <a:spcPct val="100000"/>
              </a:lnSpc>
            </a:pPr>
            <a:r>
              <a:rPr lang="en-US" sz="1100" dirty="0">
                <a:latin typeface="+mn-lt"/>
              </a:rPr>
              <a:t>My name is... I am... I am also an ASIST trainer. ASIST is an acronym for Applied Suicide Intervention Skills Training. </a:t>
            </a:r>
          </a:p>
          <a:p>
            <a:pPr>
              <a:lnSpc>
                <a:spcPct val="100000"/>
              </a:lnSpc>
            </a:pPr>
            <a:endParaRPr lang="en-US" sz="1100" dirty="0">
              <a:latin typeface="+mn-lt"/>
            </a:endParaRPr>
          </a:p>
          <a:p>
            <a:pPr>
              <a:lnSpc>
                <a:spcPct val="100000"/>
              </a:lnSpc>
            </a:pPr>
            <a:r>
              <a:rPr lang="en-US" sz="1100" dirty="0">
                <a:latin typeface="+mn-lt"/>
              </a:rPr>
              <a:t>We are here today with our Prevent Suicide Today program. </a:t>
            </a:r>
          </a:p>
          <a:p>
            <a:pPr>
              <a:lnSpc>
                <a:spcPct val="100000"/>
              </a:lnSpc>
            </a:pPr>
            <a:endParaRPr lang="en-US" sz="1100" dirty="0">
              <a:latin typeface="+mn-lt"/>
            </a:endParaRPr>
          </a:p>
          <a:p>
            <a:pPr>
              <a:lnSpc>
                <a:spcPct val="100000"/>
              </a:lnSpc>
            </a:pPr>
            <a:r>
              <a:rPr lang="en-US" sz="1100" dirty="0">
                <a:latin typeface="+mn-lt"/>
              </a:rPr>
              <a:t>We have been working in Chatham County, Georgia since 2017 in partnership with Gateway Community Service Board and other diverse community partners. Together we are implementing international evidence-based trainings. One of them is </a:t>
            </a:r>
            <a:r>
              <a:rPr lang="en-US" sz="1100" dirty="0" err="1">
                <a:latin typeface="+mn-lt"/>
              </a:rPr>
              <a:t>SuicideTALK</a:t>
            </a:r>
            <a:r>
              <a:rPr lang="en-US" sz="1100" dirty="0">
                <a:latin typeface="+mn-lt"/>
              </a:rPr>
              <a:t>, which is the topic of our discussion today. The other is ASIST, which is a 2-day skills-based workshop. We’ll spend more time talking about ASIST at the end of our session today. </a:t>
            </a:r>
          </a:p>
          <a:p>
            <a:pPr eaLnBrk="1" hangingPunct="1">
              <a:lnSpc>
                <a:spcPct val="100000"/>
              </a:lnSpc>
            </a:pPr>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We are glad and thankful that you’ve joined us for today’s presentation. I am sure that there are people here for variety of reasons.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Some of you may want more information about suicide prevention in our community.</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Some of you listening may be worried that </a:t>
            </a:r>
            <a:r>
              <a:rPr lang="en-US" altLang="en-US" sz="1100" b="1" dirty="0">
                <a:latin typeface="+mn-lt"/>
                <a:ea typeface="ＭＳ Ｐゴシック" pitchFamily="80" charset="-128"/>
              </a:rPr>
              <a:t>you </a:t>
            </a:r>
            <a:r>
              <a:rPr lang="en-US" altLang="en-US" sz="1100" dirty="0">
                <a:latin typeface="+mn-lt"/>
                <a:ea typeface="ＭＳ Ｐゴシック" pitchFamily="80" charset="-128"/>
              </a:rPr>
              <a:t>or someone you know may be at risk of suicide.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 am sure that there are some who have been impacted by suicide as well.</a:t>
            </a:r>
          </a:p>
          <a:p>
            <a:pPr eaLnBrk="1" hangingPunct="1">
              <a:lnSpc>
                <a:spcPct val="100000"/>
              </a:lnSpc>
            </a:pPr>
            <a:endParaRPr lang="en-US" altLang="en-US" sz="1100" dirty="0">
              <a:latin typeface="+mn-lt"/>
              <a:ea typeface="ＭＳ Ｐゴシック" pitchFamily="80" charset="-128"/>
            </a:endParaRPr>
          </a:p>
          <a:p>
            <a:pPr eaLnBrk="1" hangingPunct="1">
              <a:lnSpc>
                <a:spcPct val="100000"/>
              </a:lnSpc>
            </a:pPr>
            <a:r>
              <a:rPr lang="en-US" altLang="en-US" sz="1100" dirty="0">
                <a:latin typeface="+mn-lt"/>
                <a:ea typeface="ＭＳ Ｐゴシック" pitchFamily="80" charset="-128"/>
              </a:rPr>
              <a:t>This session is aimed at our entire community because we think that by working together we </a:t>
            </a:r>
            <a:r>
              <a:rPr lang="en-US" altLang="en-US" sz="1100" b="1" dirty="0">
                <a:latin typeface="+mn-lt"/>
                <a:ea typeface="ＭＳ Ｐゴシック" pitchFamily="80" charset="-128"/>
              </a:rPr>
              <a:t>can</a:t>
            </a:r>
            <a:r>
              <a:rPr lang="en-US" altLang="en-US" sz="1100" dirty="0">
                <a:latin typeface="+mn-lt"/>
                <a:ea typeface="ＭＳ Ｐゴシック" pitchFamily="80" charset="-128"/>
              </a:rPr>
              <a:t> prevent suicide together. </a:t>
            </a:r>
          </a:p>
          <a:p>
            <a:pPr eaLnBrk="1" hangingPunct="1">
              <a:lnSpc>
                <a:spcPct val="100000"/>
              </a:lnSpc>
            </a:pPr>
            <a:r>
              <a:rPr lang="en-US" altLang="en-US" sz="1100" dirty="0">
                <a:latin typeface="+mn-lt"/>
                <a:ea typeface="ＭＳ Ｐゴシック" pitchFamily="80" charset="-128"/>
              </a:rPr>
              <a:t>It is our goal for everyone to know that help is available and where to find it.</a:t>
            </a:r>
          </a:p>
          <a:p>
            <a:pPr eaLnBrk="1" hangingPunct="1">
              <a:lnSpc>
                <a:spcPct val="100000"/>
              </a:lnSpc>
            </a:pPr>
            <a:endParaRPr lang="en-US" altLang="en-US" sz="1100" dirty="0">
              <a:latin typeface="+mn-lt"/>
              <a:ea typeface="ＭＳ Ｐゴシック" pitchFamily="80" charset="-128"/>
            </a:endParaRPr>
          </a:p>
          <a:p>
            <a:pPr eaLnBrk="1" hangingPunct="1">
              <a:lnSpc>
                <a:spcPct val="100000"/>
              </a:lnSpc>
            </a:pPr>
            <a:r>
              <a:rPr lang="en-US" altLang="en-US" sz="1100" dirty="0">
                <a:latin typeface="+mn-lt"/>
                <a:ea typeface="ＭＳ Ｐゴシック" pitchFamily="80" charset="-128"/>
              </a:rPr>
              <a:t>Also, in the end, if we have time left we can answer some of your questions. So please if you have any questions, submit them throughout the presentation and we’ll try to address them at the end. </a:t>
            </a:r>
          </a:p>
          <a:p>
            <a:pPr>
              <a:lnSpc>
                <a:spcPct val="100000"/>
              </a:lnSpc>
            </a:pPr>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1</a:t>
            </a:fld>
            <a:endParaRPr lang="en-US"/>
          </a:p>
        </p:txBody>
      </p:sp>
    </p:spTree>
    <p:extLst>
      <p:ext uri="{BB962C8B-B14F-4D97-AF65-F5344CB8AC3E}">
        <p14:creationId xmlns:p14="http://schemas.microsoft.com/office/powerpoint/2010/main" val="412395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i="1" dirty="0">
                <a:latin typeface="+mn-lt"/>
                <a:cs typeface="Arial" panose="020B0604020202020204" pitchFamily="34" charset="0"/>
              </a:rPr>
              <a:t>#2 Talking about suicide may give someone the idea.</a:t>
            </a:r>
          </a:p>
          <a:p>
            <a:pPr defTabSz="948507">
              <a:defRPr/>
            </a:pPr>
            <a:r>
              <a:rPr lang="en-US" sz="1100" dirty="0">
                <a:latin typeface="+mn-lt"/>
                <a:cs typeface="Arial" panose="020B0604020202020204" pitchFamily="34" charset="0"/>
              </a:rPr>
              <a:t>This is false</a:t>
            </a:r>
          </a:p>
          <a:p>
            <a:pPr defTabSz="948507">
              <a:defRPr/>
            </a:pPr>
            <a:r>
              <a:rPr lang="en-US" sz="1100" dirty="0">
                <a:latin typeface="+mn-lt"/>
                <a:cs typeface="Arial" panose="020B0604020202020204" pitchFamily="34" charset="0"/>
              </a:rPr>
              <a:t>Research confirms that asking someone about suicide will not "put the idea in their head." In fact, many people having suicidal thoughts often feel relieved when someone asks. Talking about the possibility of suicide can be a first step in obtaining help.</a:t>
            </a:r>
            <a:r>
              <a:rPr lang="en-US" sz="1100" dirty="0">
                <a:latin typeface="+mn-lt"/>
                <a:cs typeface="Calibri"/>
              </a:rPr>
              <a:t/>
            </a:r>
            <a:br>
              <a:rPr lang="en-US" sz="1100" dirty="0">
                <a:latin typeface="+mn-lt"/>
                <a:cs typeface="Calibri"/>
              </a:rPr>
            </a:br>
            <a:endParaRPr lang="en-US" sz="1100" i="1" dirty="0">
              <a:latin typeface="+mn-lt"/>
              <a:cs typeface="Arial" panose="020B0604020202020204" pitchFamily="34" charset="0"/>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10</a:t>
            </a:fld>
            <a:endParaRPr lang="en-US"/>
          </a:p>
        </p:txBody>
      </p:sp>
    </p:spTree>
    <p:extLst>
      <p:ext uri="{BB962C8B-B14F-4D97-AF65-F5344CB8AC3E}">
        <p14:creationId xmlns:p14="http://schemas.microsoft.com/office/powerpoint/2010/main" val="3620938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i="1" dirty="0">
                <a:latin typeface="+mn-lt"/>
                <a:cs typeface="Arial" panose="020B0604020202020204" pitchFamily="34" charset="0"/>
              </a:rPr>
              <a:t>#3 People who die by suicide were unwilling to seek help.</a:t>
            </a:r>
          </a:p>
          <a:p>
            <a:pPr defTabSz="948507">
              <a:defRPr/>
            </a:pPr>
            <a:r>
              <a:rPr lang="en-US" sz="1100" dirty="0">
                <a:latin typeface="+mn-lt"/>
                <a:cs typeface="Arial" panose="020B0604020202020204" pitchFamily="34" charset="0"/>
              </a:rPr>
              <a:t>This is false.</a:t>
            </a:r>
          </a:p>
          <a:p>
            <a:pPr defTabSz="948507">
              <a:defRPr/>
            </a:pPr>
            <a:r>
              <a:rPr lang="en-US" sz="1100" dirty="0">
                <a:latin typeface="+mn-lt"/>
                <a:cs typeface="Arial" panose="020B0604020202020204" pitchFamily="34" charset="0"/>
              </a:rPr>
              <a:t>Studies show that more than half of suicide victims sought professional help within six months of their death.</a:t>
            </a:r>
          </a:p>
          <a:p>
            <a:pPr defTabSz="948507">
              <a:defRPr/>
            </a:pPr>
            <a:r>
              <a:rPr lang="en-US" sz="1100" dirty="0">
                <a:latin typeface="+mn-lt"/>
                <a:cs typeface="Arial" panose="020B0604020202020204" pitchFamily="34" charset="0"/>
              </a:rPr>
              <a:t/>
            </a:r>
            <a:br>
              <a:rPr lang="en-US" sz="1100" dirty="0">
                <a:latin typeface="+mn-lt"/>
                <a:cs typeface="Arial" panose="020B0604020202020204" pitchFamily="34" charset="0"/>
              </a:rPr>
            </a:br>
            <a:r>
              <a:rPr lang="en-US" sz="1100" dirty="0">
                <a:latin typeface="+mn-lt"/>
                <a:cs typeface="Arial" panose="020B0604020202020204" pitchFamily="34" charset="0"/>
              </a:rPr>
              <a:t>On a side note, as we are talking about suicide in the community, to help focus on the person rather than their action, we say that a person </a:t>
            </a:r>
            <a:r>
              <a:rPr lang="en-US" sz="1100" i="1" dirty="0">
                <a:latin typeface="+mn-lt"/>
                <a:cs typeface="Arial" panose="020B0604020202020204" pitchFamily="34" charset="0"/>
              </a:rPr>
              <a:t>died </a:t>
            </a:r>
            <a:r>
              <a:rPr lang="en-US" sz="1100" dirty="0">
                <a:latin typeface="+mn-lt"/>
                <a:cs typeface="Arial" panose="020B0604020202020204" pitchFamily="34" charset="0"/>
              </a:rPr>
              <a:t>by suicide instead of </a:t>
            </a:r>
            <a:r>
              <a:rPr lang="en-US" sz="1100" i="1" dirty="0">
                <a:latin typeface="+mn-lt"/>
                <a:cs typeface="Arial" panose="020B0604020202020204" pitchFamily="34" charset="0"/>
              </a:rPr>
              <a:t>committed </a:t>
            </a:r>
            <a:r>
              <a:rPr lang="en-US" sz="1100" dirty="0">
                <a:latin typeface="+mn-lt"/>
                <a:cs typeface="Arial" panose="020B0604020202020204" pitchFamily="34" charset="0"/>
              </a:rPr>
              <a:t>suicide.  </a:t>
            </a:r>
          </a:p>
          <a:p>
            <a:pPr defTabSz="948507">
              <a:defRPr/>
            </a:pPr>
            <a:endParaRPr lang="en-US" sz="1100" dirty="0">
              <a:latin typeface="+mn-lt"/>
            </a:endParaRPr>
          </a:p>
          <a:p>
            <a:r>
              <a:rPr lang="en-US" sz="1100" dirty="0">
                <a:latin typeface="+mn-lt"/>
              </a:rPr>
              <a:t>[Trainer note: In the suicide prevention field it is discouraged to use of the term “commit suicide.” The verb “commit” (when followed by an act) is generally reserved for actions that many people view as immoral or criminal. Someone commits murder, or rape, or perjury, or crime. The person who dies by suicide is not committing a crime. Rather, the act of suicide almost always is the product of intolerable stress, or trauma, or mental illness. To portray suicide as a crime stigmatizes those who experience suicidal thoughts or attempt suicide. This stigma, in turn, can deter people from seeking help from friends, family, and professionals.]</a:t>
            </a:r>
          </a:p>
        </p:txBody>
      </p:sp>
      <p:sp>
        <p:nvSpPr>
          <p:cNvPr id="4" name="Slide Number Placeholder 3"/>
          <p:cNvSpPr>
            <a:spLocks noGrp="1"/>
          </p:cNvSpPr>
          <p:nvPr>
            <p:ph type="sldNum" sz="quarter" idx="10"/>
          </p:nvPr>
        </p:nvSpPr>
        <p:spPr/>
        <p:txBody>
          <a:bodyPr/>
          <a:lstStyle/>
          <a:p>
            <a:fld id="{BD4EE3AD-584E-4774-B23F-E9D006D78DF0}" type="slidenum">
              <a:rPr lang="en-US" smtClean="0"/>
              <a:t>11</a:t>
            </a:fld>
            <a:endParaRPr lang="en-US"/>
          </a:p>
        </p:txBody>
      </p:sp>
    </p:spTree>
    <p:extLst>
      <p:ext uri="{BB962C8B-B14F-4D97-AF65-F5344CB8AC3E}">
        <p14:creationId xmlns:p14="http://schemas.microsoft.com/office/powerpoint/2010/main" val="3453985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i="1" dirty="0">
                <a:latin typeface="+mn-lt"/>
                <a:cs typeface="Arial" panose="020B0604020202020204" pitchFamily="34" charset="0"/>
              </a:rPr>
              <a:t>#4 If a person is going to attempt suicide, nothing will stop them.</a:t>
            </a:r>
          </a:p>
          <a:p>
            <a:pPr defTabSz="948507">
              <a:defRPr/>
            </a:pPr>
            <a:r>
              <a:rPr lang="en-US" sz="1100" dirty="0">
                <a:latin typeface="+mn-lt"/>
                <a:cs typeface="Arial" panose="020B0604020202020204" pitchFamily="34" charset="0"/>
              </a:rPr>
              <a:t>This is false.</a:t>
            </a:r>
          </a:p>
          <a:p>
            <a:pPr defTabSz="948507">
              <a:defRPr/>
            </a:pPr>
            <a:r>
              <a:rPr lang="en-US" sz="1100" dirty="0">
                <a:latin typeface="+mn-lt"/>
                <a:cs typeface="Arial" panose="020B0604020202020204" pitchFamily="34" charset="0"/>
              </a:rPr>
              <a:t>Most who attempt suicide remain uncertain of their decision until the final moment. Most suicidal people don't wish for death – they wish for the pain to stop.</a:t>
            </a:r>
            <a:r>
              <a:rPr lang="en-US" sz="1100" dirty="0">
                <a:latin typeface="+mn-lt"/>
                <a:cs typeface="Calibri"/>
              </a:rPr>
              <a:t/>
            </a:r>
            <a:br>
              <a:rPr lang="en-US" sz="1100" dirty="0">
                <a:latin typeface="+mn-lt"/>
                <a:cs typeface="Calibri"/>
              </a:rPr>
            </a:br>
            <a:endParaRPr lang="en-US" sz="1100" dirty="0">
              <a:latin typeface="+mn-lt"/>
            </a:endParaRPr>
          </a:p>
          <a:p>
            <a:endParaRPr lang="en-US" sz="1100" dirty="0">
              <a:latin typeface="+mn-lt"/>
              <a:cs typeface="Calibri"/>
            </a:endParaRPr>
          </a:p>
          <a:p>
            <a:endParaRPr lang="en-US" sz="1100" i="1" dirty="0">
              <a:latin typeface="+mn-lt"/>
            </a:endParaRPr>
          </a:p>
          <a:p>
            <a:endParaRPr lang="en-US" sz="1100" dirty="0">
              <a:latin typeface="+mn-lt"/>
              <a:cs typeface="Calibri"/>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12</a:t>
            </a:fld>
            <a:endParaRPr lang="en-US"/>
          </a:p>
        </p:txBody>
      </p:sp>
    </p:spTree>
    <p:extLst>
      <p:ext uri="{BB962C8B-B14F-4D97-AF65-F5344CB8AC3E}">
        <p14:creationId xmlns:p14="http://schemas.microsoft.com/office/powerpoint/2010/main" val="4263640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i="1" dirty="0">
                <a:latin typeface="+mn-lt"/>
                <a:cs typeface="Arial" panose="020B0604020202020204" pitchFamily="34" charset="0"/>
              </a:rPr>
              <a:t>#5 Anyone who tries to kill him or herself has a mental health condition.</a:t>
            </a:r>
          </a:p>
          <a:p>
            <a:pPr defTabSz="948507">
              <a:defRPr/>
            </a:pPr>
            <a:r>
              <a:rPr lang="en-US" sz="1100" dirty="0">
                <a:latin typeface="+mn-lt"/>
                <a:cs typeface="Arial" panose="020B0604020202020204" pitchFamily="34" charset="0"/>
              </a:rPr>
              <a:t>This is false.</a:t>
            </a:r>
          </a:p>
          <a:p>
            <a:pPr defTabSz="948507">
              <a:defRPr/>
            </a:pPr>
            <a:r>
              <a:rPr lang="en-US" sz="1100" dirty="0">
                <a:latin typeface="+mn-lt"/>
                <a:cs typeface="Arial" panose="020B0604020202020204" pitchFamily="34" charset="0"/>
              </a:rPr>
              <a:t>Research shows, 54% of people who died by suicide actually did not have a known mental health condition, such as depression. </a:t>
            </a:r>
          </a:p>
          <a:p>
            <a:pPr defTabSz="948507">
              <a:defRPr/>
            </a:pPr>
            <a:endParaRPr lang="en-US" sz="1100" dirty="0">
              <a:latin typeface="+mn-lt"/>
              <a:cs typeface="Arial" panose="020B0604020202020204" pitchFamily="34" charset="0"/>
            </a:endParaRPr>
          </a:p>
          <a:p>
            <a:pPr defTabSz="948507">
              <a:defRPr/>
            </a:pPr>
            <a:endParaRPr lang="en-US" sz="1100" b="1" dirty="0">
              <a:latin typeface="+mn-lt"/>
              <a:cs typeface="Arial" panose="020B0604020202020204" pitchFamily="34" charset="0"/>
            </a:endParaRPr>
          </a:p>
          <a:p>
            <a:r>
              <a:rPr lang="en-US" sz="1100" dirty="0">
                <a:latin typeface="+mn-lt"/>
              </a:rPr>
              <a:t/>
            </a:r>
            <a:br>
              <a:rPr lang="en-US" sz="1100" dirty="0">
                <a:latin typeface="+mn-lt"/>
              </a:rPr>
            </a:br>
            <a:endParaRPr lang="en-US" sz="1100" i="1" dirty="0">
              <a:latin typeface="+mn-lt"/>
              <a:cs typeface="Arial" panose="020B0604020202020204" pitchFamily="34" charset="0"/>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13</a:t>
            </a:fld>
            <a:endParaRPr lang="en-US"/>
          </a:p>
        </p:txBody>
      </p:sp>
    </p:spTree>
    <p:extLst>
      <p:ext uri="{BB962C8B-B14F-4D97-AF65-F5344CB8AC3E}">
        <p14:creationId xmlns:p14="http://schemas.microsoft.com/office/powerpoint/2010/main" val="224118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9382048" indent="-38907366">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74681"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4936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42404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9872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C868738A-430A-4040-91B6-8EE1BD38DC65}" type="slidenum">
              <a:rPr lang="en-US" altLang="en-US" sz="1200">
                <a:latin typeface="Arial" charset="0"/>
              </a:rPr>
              <a:pPr/>
              <a:t>14</a:t>
            </a:fld>
            <a:endParaRPr lang="en-US" altLang="en-US" sz="120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ＭＳ Ｐゴシック" pitchFamily="80" charset="-128"/>
              </a:rPr>
              <a:t>So let’s get comfortable being uncomfortable.</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For many people suicide is that S* word they tend to avoid.</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As a society, we resist  talking about suicide for many different reasons.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It could be shame and stigma.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It could be the heaviness of the subject.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It could be the result of a personal experience. </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Or it could be unconscious – many people avoid talking about suicide without realizing it.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So why</a:t>
            </a:r>
            <a:r>
              <a:rPr lang="en-US" altLang="en-US" sz="1100" b="1" dirty="0">
                <a:latin typeface="+mn-lt"/>
                <a:ea typeface="ＭＳ Ｐゴシック" pitchFamily="80" charset="-128"/>
              </a:rPr>
              <a:t> should </a:t>
            </a:r>
            <a:r>
              <a:rPr lang="en-US" altLang="en-US" sz="1100" dirty="0">
                <a:latin typeface="+mn-lt"/>
                <a:ea typeface="ＭＳ Ｐゴシック" pitchFamily="80" charset="-128"/>
              </a:rPr>
              <a:t>we talk about suicide?</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Well, because talking about suicide is an effective way of preventing it.</a:t>
            </a:r>
          </a:p>
          <a:p>
            <a:pPr eaLnBrk="1" hangingPunct="1"/>
            <a:r>
              <a:rPr lang="en-US" altLang="en-US" sz="1100" dirty="0">
                <a:latin typeface="+mn-lt"/>
                <a:ea typeface="ＭＳ Ｐゴシック" pitchFamily="80" charset="-128"/>
              </a:rPr>
              <a:t>By opening the dialogue, sharing our stories, and identifying resources we can reduce stigma and make it easier for people at risk of suicide to come forward and get the help they need. </a:t>
            </a:r>
          </a:p>
          <a:p>
            <a:pPr eaLnBrk="1" hangingPunct="1"/>
            <a:endParaRPr lang="en-US" altLang="en-US" sz="1100" dirty="0">
              <a:latin typeface="+mn-lt"/>
              <a:ea typeface="ＭＳ Ｐゴシック" pitchFamily="80" charset="-128"/>
            </a:endParaRPr>
          </a:p>
          <a:p>
            <a:pPr eaLnBrk="1" hangingPunct="1"/>
            <a:endParaRPr lang="en-US" altLang="en-US" sz="1100" dirty="0">
              <a:latin typeface="+mn-lt"/>
              <a:ea typeface="ＭＳ Ｐゴシック" pitchFamily="80" charset="-128"/>
            </a:endParaRPr>
          </a:p>
          <a:p>
            <a:pPr defTabSz="931774" eaLnBrk="1" hangingPunct="1">
              <a:defRPr/>
            </a:pPr>
            <a:r>
              <a:rPr lang="en-US" altLang="en-US" sz="1100" dirty="0">
                <a:latin typeface="+mn-lt"/>
                <a:ea typeface="ＭＳ Ｐゴシック" pitchFamily="80" charset="-128"/>
              </a:rPr>
              <a:t>[“Any ideas on why people avoid direct talk about suicide?” – let participants answer]</a:t>
            </a:r>
          </a:p>
          <a:p>
            <a:pPr defTabSz="931774" eaLnBrk="1" hangingPunct="1">
              <a:defRPr/>
            </a:pPr>
            <a:r>
              <a:rPr lang="en-US" altLang="en-US" sz="1100" dirty="0">
                <a:latin typeface="+mn-lt"/>
                <a:ea typeface="ＭＳ Ｐゴシック" pitchFamily="80" charset="-128"/>
              </a:rPr>
              <a:t>[So now I want you to practice to say the word “suicide” in a sentence.]</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124837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9382048" indent="-38907366">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74681"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4936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42404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9872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D9F4AB8D-B206-4A76-B37F-301076CC4B55}" type="slidenum">
              <a:rPr lang="en-US" altLang="en-US" sz="1200">
                <a:latin typeface="Arial" charset="0"/>
              </a:rPr>
              <a:pPr/>
              <a:t>15</a:t>
            </a:fld>
            <a:endParaRPr lang="en-US" alt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ＭＳ Ｐゴシック" pitchFamily="80" charset="-128"/>
              </a:rPr>
              <a:t>Being a </a:t>
            </a:r>
            <a:r>
              <a:rPr lang="en-US" altLang="en-US" sz="1100" dirty="0" err="1">
                <a:latin typeface="+mn-lt"/>
                <a:ea typeface="ＭＳ Ｐゴシック" pitchFamily="80" charset="-128"/>
              </a:rPr>
              <a:t>SuicideTALKer</a:t>
            </a:r>
            <a:r>
              <a:rPr lang="en-US" altLang="en-US" sz="1100" dirty="0">
                <a:latin typeface="+mn-lt"/>
                <a:ea typeface="ＭＳ Ｐゴシック" pitchFamily="80" charset="-128"/>
              </a:rPr>
              <a:t> means speaking openly about suicide in a comfortable and thoughtful way.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Talking to someone about suicide doesn’t mean just using words – it means showing a caring attitude, using inviting body language, making an eye contact. It makes others more willing to talk with us about suicide when we don’t pass judgement, but show our sincere concern and care.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Our attitude is a little thing that can make a huge difference.</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Do you think a person at risk of suicide would want to share their thoughts with us when our attitude is like “Why do you want to talk about this? This is stupid!” Probably not. </a:t>
            </a:r>
          </a:p>
          <a:p>
            <a:pPr eaLnBrk="1" hangingPunct="1"/>
            <a:r>
              <a:rPr lang="en-US" altLang="en-US" sz="1100" dirty="0">
                <a:latin typeface="+mn-lt"/>
                <a:ea typeface="ＭＳ Ｐゴシック" pitchFamily="80" charset="-128"/>
              </a:rPr>
              <a:t> </a:t>
            </a:r>
          </a:p>
          <a:p>
            <a:pPr eaLnBrk="1" hangingPunct="1"/>
            <a:r>
              <a:rPr lang="en-US" altLang="en-US" sz="1100" dirty="0">
                <a:latin typeface="+mn-lt"/>
                <a:ea typeface="ＭＳ Ｐゴシック" pitchFamily="80" charset="-128"/>
              </a:rPr>
              <a:t>A person at risk of suicide is more likely to talk to us when we show that we are comfortable, respectful, and willing to talk about their thoughts and feelings about suicide.  </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871303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pPr defTabSz="898136">
              <a:defRPr/>
            </a:pPr>
            <a:fld id="{D8AE0462-8C70-4D0D-8C14-8D5614C515E4}" type="slidenum">
              <a:rPr lang="en-US" altLang="en-US" sz="1200">
                <a:solidFill>
                  <a:srgbClr val="000000"/>
                </a:solidFill>
                <a:latin typeface="Arial" charset="0"/>
              </a:rPr>
              <a:pPr defTabSz="898136">
                <a:defRPr/>
              </a:pPr>
              <a:t>16</a:t>
            </a:fld>
            <a:endParaRPr lang="en-US" altLang="en-US" sz="1200">
              <a:solidFill>
                <a:srgbClr val="000000"/>
              </a:solidFill>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ＭＳ Ｐゴシック" pitchFamily="80" charset="-128"/>
              </a:rPr>
              <a:t>Sometimes we think of talking about suicide in terms of rights.</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 person having thoughts of suicide may wonder:</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Do I have the right to involve someone in my problems?</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Do I have the right to ask for help?</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While a person who wants to help may question:</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Do I have the right to "put my nose" in someone else's business?</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Do I have the right to ask about suicide?</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The truth is that most of the time, talking opportunities are not about the right to privacy, the right to non-interference or the rights to seek or give help.</a:t>
            </a:r>
          </a:p>
          <a:p>
            <a:pPr eaLnBrk="1" hangingPunct="1"/>
            <a:r>
              <a:rPr lang="en-US" altLang="en-US" sz="1100" dirty="0">
                <a:latin typeface="+mn-lt"/>
                <a:ea typeface="ＭＳ Ｐゴシック" pitchFamily="80" charset="-128"/>
              </a:rPr>
              <a:t>They are not about rights at all.  They are about n</a:t>
            </a:r>
            <a:r>
              <a:rPr lang="en-US" altLang="en-US" sz="1100" b="1" dirty="0">
                <a:latin typeface="+mn-lt"/>
                <a:ea typeface="ＭＳ Ｐゴシック" pitchFamily="80" charset="-128"/>
              </a:rPr>
              <a:t>eeds </a:t>
            </a:r>
            <a:r>
              <a:rPr lang="en-US" altLang="en-US" sz="1100" dirty="0">
                <a:latin typeface="+mn-lt"/>
                <a:ea typeface="ＭＳ Ｐゴシック" pitchFamily="80" charset="-128"/>
              </a:rPr>
              <a:t>and invitations to meet those needs.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 person at risk is in pain. They want others to notice it. So they send out invitations to talk openly about it.</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As a person who wants to help, you receive these invitations and you have to decide whether or not you are going to accept and act upon them.</a:t>
            </a:r>
          </a:p>
          <a:p>
            <a:pPr eaLnBrk="1" hangingPunct="1"/>
            <a:endParaRPr lang="en-US" altLang="en-US" sz="1100" dirty="0">
              <a:latin typeface="+mn-lt"/>
              <a:ea typeface="ＭＳ Ｐゴシック" pitchFamily="80" charset="-128"/>
            </a:endParaRP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3705037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These invitations we are talking about are also known as warning signs.</a:t>
            </a:r>
          </a:p>
          <a:p>
            <a:endParaRPr lang="en-US" sz="1100" dirty="0">
              <a:latin typeface="+mn-lt"/>
            </a:endParaRPr>
          </a:p>
          <a:p>
            <a:r>
              <a:rPr lang="en-US" sz="1100" dirty="0">
                <a:latin typeface="+mn-lt"/>
              </a:rPr>
              <a:t>Most people who take their lives exhibit one or more warning signs, either through what they say or what they do.</a:t>
            </a:r>
          </a:p>
          <a:p>
            <a:endParaRPr lang="en-US" sz="1100" dirty="0">
              <a:latin typeface="+mn-lt"/>
            </a:endParaRPr>
          </a:p>
          <a:p>
            <a:r>
              <a:rPr lang="en-US" sz="1100" dirty="0">
                <a:latin typeface="+mn-lt"/>
              </a:rPr>
              <a:t>It is important to look for a change in behavior or the presence of entirely new behaviors, especially when related to a painful event, loss, or change.</a:t>
            </a:r>
          </a:p>
          <a:p>
            <a:endParaRPr lang="en-US" sz="1100" dirty="0">
              <a:latin typeface="+mn-lt"/>
            </a:endParaRPr>
          </a:p>
          <a:p>
            <a:r>
              <a:rPr lang="en-US" sz="1100" dirty="0">
                <a:latin typeface="+mn-lt"/>
              </a:rPr>
              <a:t>Common warning signs include:</a:t>
            </a:r>
          </a:p>
          <a:p>
            <a:pPr marL="174708" indent="-174708">
              <a:buFont typeface="Arial" panose="020B0604020202020204" pitchFamily="34" charset="0"/>
              <a:buChar char="•"/>
            </a:pPr>
            <a:r>
              <a:rPr lang="en-US" sz="1100" dirty="0">
                <a:latin typeface="+mn-lt"/>
              </a:rPr>
              <a:t>A sense of hopelessness</a:t>
            </a:r>
          </a:p>
          <a:p>
            <a:pPr marL="174708" indent="-174708">
              <a:buFont typeface="Arial" panose="020B0604020202020204" pitchFamily="34" charset="0"/>
              <a:buChar char="•"/>
            </a:pPr>
            <a:r>
              <a:rPr lang="en-US" sz="1100" dirty="0">
                <a:latin typeface="+mn-lt"/>
              </a:rPr>
              <a:t>Isolation</a:t>
            </a:r>
          </a:p>
          <a:p>
            <a:pPr marL="174708" indent="-174708">
              <a:buFont typeface="Arial" panose="020B0604020202020204" pitchFamily="34" charset="0"/>
              <a:buChar char="•"/>
            </a:pPr>
            <a:r>
              <a:rPr lang="en-US" sz="1100" dirty="0">
                <a:latin typeface="+mn-lt"/>
              </a:rPr>
              <a:t>Aggression and irritability </a:t>
            </a:r>
          </a:p>
          <a:p>
            <a:pPr marL="174708" indent="-174708">
              <a:buFont typeface="Arial" panose="020B0604020202020204" pitchFamily="34" charset="0"/>
              <a:buChar char="•"/>
            </a:pPr>
            <a:r>
              <a:rPr lang="en-US" sz="1100" dirty="0">
                <a:latin typeface="+mn-lt"/>
              </a:rPr>
              <a:t>Possession of lethal means</a:t>
            </a:r>
          </a:p>
          <a:p>
            <a:pPr marL="174708" indent="-174708">
              <a:buFont typeface="Arial" panose="020B0604020202020204" pitchFamily="34" charset="0"/>
              <a:buChar char="•"/>
            </a:pPr>
            <a:r>
              <a:rPr lang="en-US" sz="1100" dirty="0">
                <a:latin typeface="+mn-lt"/>
              </a:rPr>
              <a:t>Feeling like a burden</a:t>
            </a:r>
          </a:p>
          <a:p>
            <a:pPr marL="174708" indent="-174708">
              <a:buFont typeface="Arial" panose="020B0604020202020204" pitchFamily="34" charset="0"/>
              <a:buChar char="•"/>
            </a:pPr>
            <a:r>
              <a:rPr lang="en-US" sz="1100" dirty="0">
                <a:latin typeface="+mn-lt"/>
              </a:rPr>
              <a:t>Drastic mood changes</a:t>
            </a:r>
          </a:p>
          <a:p>
            <a:pPr marL="174708" indent="-174708">
              <a:buFont typeface="Arial" panose="020B0604020202020204" pitchFamily="34" charset="0"/>
              <a:buChar char="•"/>
            </a:pPr>
            <a:r>
              <a:rPr lang="en-US" sz="1100" dirty="0">
                <a:latin typeface="+mn-lt"/>
              </a:rPr>
              <a:t>Frequently talking about death</a:t>
            </a:r>
          </a:p>
          <a:p>
            <a:pPr marL="174708" indent="-174708">
              <a:buFont typeface="Arial" panose="020B0604020202020204" pitchFamily="34" charset="0"/>
              <a:buChar char="•"/>
            </a:pPr>
            <a:r>
              <a:rPr lang="en-US" sz="1100" dirty="0">
                <a:latin typeface="+mn-lt"/>
              </a:rPr>
              <a:t>Self-harm</a:t>
            </a:r>
          </a:p>
          <a:p>
            <a:pPr marL="174708" indent="-174708">
              <a:buFont typeface="Arial" panose="020B0604020202020204" pitchFamily="34" charset="0"/>
              <a:buChar char="•"/>
            </a:pPr>
            <a:r>
              <a:rPr lang="en-US" sz="1100" dirty="0">
                <a:latin typeface="+mn-lt"/>
              </a:rPr>
              <a:t>Engaging in risky behaviors</a:t>
            </a:r>
          </a:p>
          <a:p>
            <a:pPr marL="174708" indent="-174708">
              <a:buFont typeface="Arial" panose="020B0604020202020204" pitchFamily="34" charset="0"/>
              <a:buChar char="•"/>
            </a:pPr>
            <a:r>
              <a:rPr lang="en-US" sz="1100" dirty="0">
                <a:latin typeface="+mn-lt"/>
              </a:rPr>
              <a:t>Making funeral arrangements</a:t>
            </a:r>
          </a:p>
          <a:p>
            <a:pPr marL="174708" indent="-174708">
              <a:buFont typeface="Arial" panose="020B0604020202020204" pitchFamily="34" charset="0"/>
              <a:buChar char="•"/>
            </a:pPr>
            <a:r>
              <a:rPr lang="en-US" sz="1100" dirty="0">
                <a:latin typeface="+mn-lt"/>
              </a:rPr>
              <a:t>Giving away things</a:t>
            </a:r>
          </a:p>
          <a:p>
            <a:pPr marL="174708" indent="-174708">
              <a:buFont typeface="Arial" panose="020B0604020202020204" pitchFamily="34" charset="0"/>
              <a:buChar char="•"/>
            </a:pPr>
            <a:r>
              <a:rPr lang="en-US" sz="1100" dirty="0">
                <a:latin typeface="+mn-lt"/>
              </a:rPr>
              <a:t>Substance abuse</a:t>
            </a:r>
          </a:p>
          <a:p>
            <a:pPr marL="174708" indent="-174708">
              <a:buFont typeface="Arial" panose="020B0604020202020204" pitchFamily="34" charset="0"/>
              <a:buChar char="•"/>
            </a:pPr>
            <a:r>
              <a:rPr lang="en-US" sz="1100" dirty="0">
                <a:latin typeface="+mn-lt"/>
              </a:rPr>
              <a:t>Direct threats of suicide</a:t>
            </a:r>
          </a:p>
          <a:p>
            <a:pPr marL="174708" indent="-174708">
              <a:buFont typeface="Arial" panose="020B0604020202020204" pitchFamily="34" charset="0"/>
              <a:buChar char="•"/>
            </a:pPr>
            <a:r>
              <a:rPr lang="en-US" sz="1100" dirty="0">
                <a:latin typeface="+mn-lt"/>
              </a:rPr>
              <a:t>And low self-esteem</a:t>
            </a:r>
          </a:p>
          <a:p>
            <a:pPr marL="174708" indent="-174708">
              <a:buFont typeface="Arial" panose="020B0604020202020204" pitchFamily="34" charset="0"/>
              <a:buChar char="•"/>
            </a:pPr>
            <a:endParaRPr lang="en-US" sz="1100" dirty="0">
              <a:latin typeface="+mn-lt"/>
            </a:endParaRPr>
          </a:p>
          <a:p>
            <a:r>
              <a:rPr lang="en-US" sz="1100" dirty="0">
                <a:latin typeface="+mn-lt"/>
              </a:rPr>
              <a:t>So now we are going to shift our perspective from helper to person at risk and discuss the needs of someone thinking about suicide. </a:t>
            </a:r>
          </a:p>
          <a:p>
            <a:pPr marL="174708" indent="-174708">
              <a:buFont typeface="Arial" panose="020B0604020202020204" pitchFamily="34" charset="0"/>
              <a:buChar char="•"/>
            </a:pPr>
            <a:endParaRPr lang="en-US" sz="1100" dirty="0">
              <a:latin typeface="+mn-lt"/>
            </a:endParaRPr>
          </a:p>
          <a:p>
            <a:pPr marL="174708" indent="-174708">
              <a:buFont typeface="Arial" panose="020B0604020202020204" pitchFamily="34" charset="0"/>
              <a:buChar char="•"/>
            </a:pPr>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17</a:t>
            </a:fld>
            <a:endParaRPr lang="en-US" altLang="en-US"/>
          </a:p>
        </p:txBody>
      </p:sp>
    </p:spTree>
    <p:extLst>
      <p:ext uri="{BB962C8B-B14F-4D97-AF65-F5344CB8AC3E}">
        <p14:creationId xmlns:p14="http://schemas.microsoft.com/office/powerpoint/2010/main" val="49381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F8744530-68D9-42AA-A0E5-27F17CC6111F}" type="slidenum">
              <a:rPr lang="en-US" altLang="en-US" sz="1200">
                <a:latin typeface="Arial" charset="0"/>
              </a:rPr>
              <a:pPr/>
              <a:t>18</a:t>
            </a:fld>
            <a:endParaRPr lang="en-US" altLang="en-US" sz="1200">
              <a:latin typeface="Arial" charset="0"/>
            </a:endParaRPr>
          </a:p>
        </p:txBody>
      </p:sp>
      <p:sp>
        <p:nvSpPr>
          <p:cNvPr id="45061" name="Rectangle 5"/>
          <p:cNvSpPr>
            <a:spLocks noGrp="1" noRot="1" noChangeAspect="1" noChangeArrowheads="1" noTextEdit="1"/>
          </p:cNvSpPr>
          <p:nvPr>
            <p:ph type="sldImg"/>
          </p:nvPr>
        </p:nvSpPr>
        <p:spPr>
          <a:ln/>
        </p:spPr>
      </p:sp>
      <p:sp>
        <p:nvSpPr>
          <p:cNvPr id="45062" name="Rectangle 6"/>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en-US" altLang="en-US" sz="1100" dirty="0">
                <a:latin typeface="+mn-lt"/>
                <a:ea typeface="ＭＳ Ｐゴシック" pitchFamily="80" charset="-128"/>
              </a:rPr>
              <a:t>We can remember these needs by using the acronym TALK.</a:t>
            </a:r>
          </a:p>
          <a:p>
            <a:pPr>
              <a:lnSpc>
                <a:spcPct val="80000"/>
              </a:lnSpc>
            </a:pPr>
            <a:endParaRPr lang="en-US" altLang="en-US" sz="1100" dirty="0">
              <a:latin typeface="+mn-lt"/>
              <a:ea typeface="ＭＳ Ｐゴシック" pitchFamily="80" charset="-128"/>
            </a:endParaRPr>
          </a:p>
          <a:p>
            <a:pPr>
              <a:lnSpc>
                <a:spcPct val="80000"/>
              </a:lnSpc>
            </a:pPr>
            <a:r>
              <a:rPr lang="en-US" altLang="en-US" sz="1100" u="sng" dirty="0">
                <a:latin typeface="+mn-lt"/>
                <a:ea typeface="ＭＳ Ｐゴシック" pitchFamily="80" charset="-128"/>
              </a:rPr>
              <a:t>T stands for TELL.</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As a person thinking about suicide:</a:t>
            </a:r>
          </a:p>
          <a:p>
            <a:pPr marL="174708" indent="-174708">
              <a:lnSpc>
                <a:spcPct val="80000"/>
              </a:lnSpc>
              <a:buFont typeface="Arial" panose="020B0604020202020204" pitchFamily="34" charset="0"/>
              <a:buChar char="•"/>
            </a:pPr>
            <a:r>
              <a:rPr lang="en-US" altLang="en-US" sz="1100" dirty="0">
                <a:latin typeface="+mn-lt"/>
                <a:ea typeface="ＭＳ Ｐゴシック" pitchFamily="80" charset="-128"/>
              </a:rPr>
              <a:t>I need to openly Tell someone about my thoughts of suicide.</a:t>
            </a:r>
          </a:p>
          <a:p>
            <a:pPr marL="174708" indent="-174708">
              <a:lnSpc>
                <a:spcPct val="80000"/>
              </a:lnSpc>
              <a:buFont typeface="Arial" panose="020B0604020202020204" pitchFamily="34" charset="0"/>
              <a:buChar char="•"/>
            </a:pPr>
            <a:r>
              <a:rPr lang="en-US" altLang="en-US" sz="1100" dirty="0">
                <a:latin typeface="+mn-lt"/>
              </a:rPr>
              <a:t>I would like to </a:t>
            </a:r>
            <a:r>
              <a:rPr lang="en-US" altLang="en-US" sz="1100" dirty="0">
                <a:solidFill>
                  <a:srgbClr val="FF5C00"/>
                </a:solidFill>
                <a:latin typeface="+mn-lt"/>
              </a:rPr>
              <a:t>Tell</a:t>
            </a:r>
            <a:r>
              <a:rPr lang="en-US" altLang="en-US" sz="1100" dirty="0">
                <a:latin typeface="+mn-lt"/>
              </a:rPr>
              <a:t> several people.</a:t>
            </a:r>
          </a:p>
          <a:p>
            <a:pPr marL="174708" indent="-174708">
              <a:lnSpc>
                <a:spcPct val="80000"/>
              </a:lnSpc>
              <a:buFont typeface="Arial" panose="020B0604020202020204" pitchFamily="34" charset="0"/>
              <a:buChar char="•"/>
            </a:pPr>
            <a:r>
              <a:rPr lang="en-US" altLang="en-US" sz="1100" dirty="0">
                <a:latin typeface="+mn-lt"/>
              </a:rPr>
              <a:t>I am aware that I may be cautious in saying it as openly as I want to.</a:t>
            </a:r>
          </a:p>
          <a:p>
            <a:pPr marL="174708" indent="-174708">
              <a:lnSpc>
                <a:spcPct val="80000"/>
              </a:lnSpc>
              <a:buFont typeface="Arial" panose="020B0604020202020204" pitchFamily="34" charset="0"/>
              <a:buChar char="•"/>
            </a:pPr>
            <a:r>
              <a:rPr lang="en-US" altLang="en-US" sz="1100" dirty="0">
                <a:latin typeface="+mn-lt"/>
              </a:rPr>
              <a:t>I will be watching for reactions.</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So why would a person at risk tell anyone what they are thinking? </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If they really wanted to die, why tell someone that might stop them?</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There really seems to be only one possible answer. Part of them is still unsure about death. </a:t>
            </a:r>
          </a:p>
          <a:p>
            <a:pPr>
              <a:lnSpc>
                <a:spcPct val="80000"/>
              </a:lnSpc>
            </a:pPr>
            <a:r>
              <a:rPr lang="en-US" altLang="en-US" sz="1100" dirty="0">
                <a:latin typeface="+mn-lt"/>
                <a:ea typeface="ＭＳ Ｐゴシック" pitchFamily="80" charset="-128"/>
              </a:rPr>
              <a:t>They are undecided and the mere fact that they are still alive says that they have a connection to life.</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A person who wants help and cannot decide, really has a need to reach out for someone to talk to.</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If you are having thoughts of suicide (or if you think you ever could come to that point), there is one very important thing you can do to help yourself. </a:t>
            </a:r>
          </a:p>
          <a:p>
            <a:pPr>
              <a:lnSpc>
                <a:spcPct val="80000"/>
              </a:lnSpc>
            </a:pPr>
            <a:r>
              <a:rPr lang="en-US" altLang="en-US" sz="1100" dirty="0">
                <a:latin typeface="+mn-lt"/>
                <a:ea typeface="ＭＳ Ｐゴシック" pitchFamily="80" charset="-128"/>
              </a:rPr>
              <a:t>Don’t face suicide alone. Tell someone… Several potential helpers are always better. </a:t>
            </a:r>
          </a:p>
          <a:p>
            <a:pPr>
              <a:lnSpc>
                <a:spcPct val="80000"/>
              </a:lnSpc>
            </a:pPr>
            <a:endParaRPr lang="en-US" altLang="en-US" sz="1100" dirty="0">
              <a:latin typeface="+mn-lt"/>
              <a:ea typeface="ＭＳ Ｐゴシック" pitchFamily="80" charset="-128"/>
            </a:endParaRPr>
          </a:p>
          <a:p>
            <a:pPr>
              <a:lnSpc>
                <a:spcPct val="80000"/>
              </a:lnSpc>
            </a:pPr>
            <a:r>
              <a:rPr lang="en-US" altLang="en-US" sz="1100" dirty="0">
                <a:latin typeface="+mn-lt"/>
                <a:ea typeface="ＭＳ Ｐゴシック" pitchFamily="80" charset="-128"/>
              </a:rPr>
              <a:t>By demonstrating that we are comfortable and willing to speak about suicide we make it easier for the person at risk to meet their need to tell.</a:t>
            </a:r>
          </a:p>
          <a:p>
            <a:pPr>
              <a:lnSpc>
                <a:spcPct val="80000"/>
              </a:lnSpc>
            </a:pPr>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1996344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817768DE-4637-433B-92C2-4DB1382BDA1F}" type="slidenum">
              <a:rPr lang="en-US" altLang="en-US" sz="1200">
                <a:latin typeface="Arial" charset="0"/>
              </a:rPr>
              <a:pPr/>
              <a:t>19</a:t>
            </a:fld>
            <a:endParaRPr lang="en-US" altLang="en-US" sz="1200">
              <a:latin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305227" y="4346867"/>
            <a:ext cx="6333450" cy="41180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u="sng" dirty="0">
                <a:latin typeface="+mn-lt"/>
                <a:ea typeface="ＭＳ Ｐゴシック" pitchFamily="80" charset="-128"/>
              </a:rPr>
              <a:t>A stands for ASK</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As a person thinking about suicide:</a:t>
            </a:r>
          </a:p>
          <a:p>
            <a:pPr marL="291179" indent="-291179" defTabSz="931774" eaLnBrk="1" hangingPunct="1">
              <a:spcBef>
                <a:spcPct val="20000"/>
              </a:spcBef>
              <a:spcAft>
                <a:spcPct val="10000"/>
              </a:spcAft>
              <a:buFont typeface="Arial" panose="020B0604020202020204" pitchFamily="34" charset="0"/>
              <a:buChar char="•"/>
              <a:defRPr/>
            </a:pPr>
            <a:r>
              <a:rPr lang="en-US" altLang="en-US" sz="1100" dirty="0">
                <a:solidFill>
                  <a:srgbClr val="000000"/>
                </a:solidFill>
                <a:latin typeface="+mn-lt"/>
                <a:ea typeface="ＭＳ Ｐゴシック" pitchFamily="80" charset="-128"/>
              </a:rPr>
              <a:t>I need someone to Ask.</a:t>
            </a:r>
          </a:p>
          <a:p>
            <a:pPr marL="291179" indent="-291179" defTabSz="931774" eaLnBrk="1" hangingPunct="1">
              <a:spcBef>
                <a:spcPct val="20000"/>
              </a:spcBef>
              <a:spcAft>
                <a:spcPct val="10000"/>
              </a:spcAft>
              <a:buFont typeface="Arial" panose="020B0604020202020204" pitchFamily="34" charset="0"/>
              <a:buChar char="•"/>
              <a:defRPr/>
            </a:pPr>
            <a:r>
              <a:rPr lang="en-US" altLang="en-US" sz="1100" dirty="0">
                <a:solidFill>
                  <a:srgbClr val="000000"/>
                </a:solidFill>
                <a:latin typeface="+mn-lt"/>
                <a:ea typeface="ＭＳ Ｐゴシック" pitchFamily="80" charset="-128"/>
              </a:rPr>
              <a:t>Once I have given you any reason to think that I might be thinking about suicide, please </a:t>
            </a:r>
            <a:r>
              <a:rPr lang="en-US" altLang="en-US" sz="1100" b="1" dirty="0">
                <a:solidFill>
                  <a:srgbClr val="FF5C00"/>
                </a:solidFill>
                <a:latin typeface="+mn-lt"/>
                <a:ea typeface="ＭＳ Ｐゴシック" pitchFamily="80" charset="-128"/>
              </a:rPr>
              <a:t>Ask</a:t>
            </a:r>
            <a:r>
              <a:rPr lang="en-US" altLang="en-US" sz="1100" dirty="0">
                <a:solidFill>
                  <a:srgbClr val="000000"/>
                </a:solidFill>
                <a:latin typeface="+mn-lt"/>
                <a:ea typeface="ＭＳ Ｐゴシック" pitchFamily="80" charset="-128"/>
              </a:rPr>
              <a:t> me exactly about suicide.</a:t>
            </a:r>
          </a:p>
          <a:p>
            <a:pPr marL="291179" indent="-291179" defTabSz="931774" eaLnBrk="1" hangingPunct="1">
              <a:spcBef>
                <a:spcPct val="20000"/>
              </a:spcBef>
              <a:spcAft>
                <a:spcPct val="10000"/>
              </a:spcAft>
              <a:buFont typeface="Arial" panose="020B0604020202020204" pitchFamily="34" charset="0"/>
              <a:buChar char="•"/>
              <a:defRPr/>
            </a:pPr>
            <a:r>
              <a:rPr lang="en-US" altLang="en-US" sz="1100" b="1" dirty="0">
                <a:solidFill>
                  <a:srgbClr val="FF5C00"/>
                </a:solidFill>
                <a:latin typeface="+mn-lt"/>
                <a:ea typeface="ＭＳ Ｐゴシック" pitchFamily="80" charset="-128"/>
              </a:rPr>
              <a:t>Ask </a:t>
            </a:r>
            <a:r>
              <a:rPr lang="en-US" altLang="en-US" sz="1100" dirty="0">
                <a:solidFill>
                  <a:srgbClr val="000000"/>
                </a:solidFill>
                <a:latin typeface="+mn-lt"/>
                <a:ea typeface="ＭＳ Ｐゴシック" pitchFamily="80" charset="-128"/>
              </a:rPr>
              <a:t>me as directly, clearly and as soon as you can.</a:t>
            </a:r>
          </a:p>
          <a:p>
            <a:pPr marL="291179" indent="-291179" defTabSz="931774" eaLnBrk="1" hangingPunct="1">
              <a:spcBef>
                <a:spcPct val="20000"/>
              </a:spcBef>
              <a:spcAft>
                <a:spcPct val="10000"/>
              </a:spcAft>
              <a:buFont typeface="Arial" panose="020B0604020202020204" pitchFamily="34" charset="0"/>
              <a:buChar char="•"/>
              <a:defRPr/>
            </a:pPr>
            <a:r>
              <a:rPr lang="en-US" altLang="en-US" sz="1100" dirty="0">
                <a:solidFill>
                  <a:srgbClr val="000000"/>
                </a:solidFill>
                <a:latin typeface="+mn-lt"/>
                <a:ea typeface="ＭＳ Ｐゴシック" pitchFamily="80" charset="-128"/>
              </a:rPr>
              <a:t>Right now that is exactly what I want to you do.</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Even when invitations are obvious, some may avoid direct talk about suicide for fear that it is too personal to talk about directly.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But asking about suicide is a “win/win” situation.</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If thoughts of suicide are present then we know what we are dealing with.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However, if they are not thinking about suicide, now they know that you are someone who cares and someone they can talk to.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Asking directly about suicide means exactly that – asking a person “Are you thinking of suicide?” or “Are you thinking of killing yourself?”</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7605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err="1">
                <a:latin typeface="+mn-lt"/>
              </a:rPr>
              <a:t>SuicideTalk</a:t>
            </a:r>
            <a:r>
              <a:rPr lang="en-US" sz="1100" dirty="0">
                <a:latin typeface="+mn-lt"/>
              </a:rPr>
              <a:t> is about dealing openly with the stigma around suicide.</a:t>
            </a:r>
          </a:p>
          <a:p>
            <a:endParaRPr lang="en-US" sz="1100" dirty="0">
              <a:latin typeface="+mn-lt"/>
            </a:endParaRPr>
          </a:p>
          <a:p>
            <a:r>
              <a:rPr lang="en-US" sz="1100" dirty="0">
                <a:latin typeface="+mn-lt"/>
              </a:rPr>
              <a:t>It focuses on the question "Should we talk about suicide?" </a:t>
            </a:r>
          </a:p>
          <a:p>
            <a:endParaRPr lang="en-US" sz="1100" dirty="0">
              <a:latin typeface="+mn-lt"/>
            </a:endParaRPr>
          </a:p>
          <a:p>
            <a:r>
              <a:rPr lang="en-US" sz="1100" dirty="0">
                <a:latin typeface="+mn-lt"/>
              </a:rPr>
              <a:t>By looking at this question in a number of different ways, we hope that we can help you discover some of the beliefs and ideas about suicide in your communities—and in yourselves. </a:t>
            </a:r>
          </a:p>
          <a:p>
            <a:endParaRPr lang="en-US" sz="1100" dirty="0">
              <a:latin typeface="+mn-lt"/>
            </a:endParaRPr>
          </a:p>
          <a:p>
            <a:r>
              <a:rPr lang="en-US" sz="1100" dirty="0">
                <a:latin typeface="+mn-lt"/>
              </a:rPr>
              <a:t>As </a:t>
            </a:r>
            <a:r>
              <a:rPr lang="en-US" sz="1100" dirty="0" err="1">
                <a:latin typeface="+mn-lt"/>
              </a:rPr>
              <a:t>suicideTALK</a:t>
            </a:r>
            <a:r>
              <a:rPr lang="en-US" sz="1100" dirty="0">
                <a:latin typeface="+mn-lt"/>
              </a:rPr>
              <a:t> participants you will learn…</a:t>
            </a:r>
          </a:p>
          <a:p>
            <a:endParaRPr lang="en-US" sz="1100" dirty="0">
              <a:latin typeface="+mn-lt"/>
            </a:endParaRPr>
          </a:p>
          <a:p>
            <a:r>
              <a:rPr lang="en-US" sz="1100" dirty="0">
                <a:latin typeface="+mn-lt"/>
              </a:rPr>
              <a:t>How suicide is a serious community health problem and how it impacts our entire community</a:t>
            </a:r>
          </a:p>
          <a:p>
            <a:endParaRPr lang="en-US" sz="1100" dirty="0">
              <a:latin typeface="+mn-lt"/>
            </a:endParaRPr>
          </a:p>
          <a:p>
            <a:r>
              <a:rPr lang="en-US" sz="1100" dirty="0">
                <a:latin typeface="+mn-lt"/>
              </a:rPr>
              <a:t>Together we will we explore how personal and community beliefs about suicide affect suicide stigma and safety</a:t>
            </a:r>
          </a:p>
          <a:p>
            <a:endParaRPr lang="en-US" sz="1100" dirty="0">
              <a:latin typeface="+mn-lt"/>
            </a:endParaRPr>
          </a:p>
          <a:p>
            <a:r>
              <a:rPr lang="en-US" sz="1100" dirty="0">
                <a:latin typeface="+mn-lt"/>
              </a:rPr>
              <a:t>And we will learn how to take  the first steps to help prevent suicide and create a suicide-safer community. </a:t>
            </a:r>
          </a:p>
          <a:p>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2</a:t>
            </a:fld>
            <a:endParaRPr lang="en-US" altLang="en-US"/>
          </a:p>
        </p:txBody>
      </p:sp>
    </p:spTree>
    <p:extLst>
      <p:ext uri="{BB962C8B-B14F-4D97-AF65-F5344CB8AC3E}">
        <p14:creationId xmlns:p14="http://schemas.microsoft.com/office/powerpoint/2010/main" val="1996493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11B714F0-FBC0-4D8C-AE28-A898BD3B55D5}" type="slidenum">
              <a:rPr lang="en-US" altLang="en-US" sz="1200">
                <a:latin typeface="Arial" charset="0"/>
              </a:rPr>
              <a:pPr/>
              <a:t>20</a:t>
            </a:fld>
            <a:endParaRPr lang="en-US" altLang="en-US" sz="1200">
              <a:latin typeface="Arial"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5680" y="4346867"/>
            <a:ext cx="5417771" cy="41180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u="sng" dirty="0">
                <a:latin typeface="+mn-lt"/>
                <a:ea typeface="ＭＳ Ｐゴシック" pitchFamily="80" charset="-128"/>
              </a:rPr>
              <a:t>L stands for Listen</a:t>
            </a:r>
          </a:p>
          <a:p>
            <a:pPr eaLnBrk="1" hangingPunct="1"/>
            <a:endParaRPr lang="en-US" altLang="en-US" sz="1100" dirty="0">
              <a:latin typeface="+mn-lt"/>
              <a:ea typeface="ＭＳ Ｐゴシック" pitchFamily="80" charset="-128"/>
            </a:endParaRPr>
          </a:p>
          <a:p>
            <a:pPr defTabSz="931774" eaLnBrk="1" hangingPunct="1">
              <a:defRPr/>
            </a:pPr>
            <a:r>
              <a:rPr lang="en-US" altLang="en-US" sz="1100" dirty="0">
                <a:latin typeface="+mn-lt"/>
                <a:ea typeface="ＭＳ Ｐゴシック" pitchFamily="80" charset="-128"/>
              </a:rPr>
              <a:t>As a person thinking about suicide:</a:t>
            </a:r>
          </a:p>
          <a:p>
            <a:pPr marL="174708" indent="-174708" eaLnBrk="1" hangingPunct="1">
              <a:spcBef>
                <a:spcPct val="20000"/>
              </a:spcBef>
              <a:spcAft>
                <a:spcPct val="10000"/>
              </a:spcAft>
              <a:buFont typeface="Arial" panose="020B0604020202020204" pitchFamily="34" charset="0"/>
              <a:buChar char="•"/>
            </a:pPr>
            <a:r>
              <a:rPr lang="en-US" altLang="en-US" sz="1100" dirty="0">
                <a:latin typeface="+mn-lt"/>
              </a:rPr>
              <a:t>I need someone to listen.</a:t>
            </a:r>
          </a:p>
          <a:p>
            <a:pPr marL="174708" indent="-174708" eaLnBrk="1" hangingPunct="1">
              <a:spcBef>
                <a:spcPct val="20000"/>
              </a:spcBef>
              <a:spcAft>
                <a:spcPct val="10000"/>
              </a:spcAft>
              <a:buFont typeface="Arial" panose="020B0604020202020204" pitchFamily="34" charset="0"/>
              <a:buChar char="•"/>
            </a:pPr>
            <a:r>
              <a:rPr lang="en-US" altLang="en-US" sz="1100" dirty="0">
                <a:latin typeface="+mn-lt"/>
              </a:rPr>
              <a:t>I hope you are a good </a:t>
            </a:r>
            <a:r>
              <a:rPr lang="en-US" altLang="en-US" sz="1100" dirty="0">
                <a:solidFill>
                  <a:srgbClr val="0F5380"/>
                </a:solidFill>
                <a:latin typeface="+mn-lt"/>
              </a:rPr>
              <a:t>Listener.</a:t>
            </a:r>
          </a:p>
          <a:p>
            <a:pPr marL="174708" indent="-174708" eaLnBrk="1" hangingPunct="1">
              <a:spcBef>
                <a:spcPct val="20000"/>
              </a:spcBef>
              <a:spcAft>
                <a:spcPct val="10000"/>
              </a:spcAft>
              <a:buFont typeface="Arial" panose="020B0604020202020204" pitchFamily="34" charset="0"/>
              <a:buChar char="•"/>
            </a:pPr>
            <a:r>
              <a:rPr lang="en-US" altLang="en-US" sz="1100" dirty="0">
                <a:latin typeface="+mn-lt"/>
              </a:rPr>
              <a:t>I hope you will </a:t>
            </a:r>
            <a:r>
              <a:rPr lang="en-US" altLang="en-US" sz="1100" dirty="0">
                <a:solidFill>
                  <a:srgbClr val="0F5380"/>
                </a:solidFill>
                <a:latin typeface="+mn-lt"/>
              </a:rPr>
              <a:t>Listen</a:t>
            </a:r>
            <a:r>
              <a:rPr lang="en-US" altLang="en-US" sz="1100" dirty="0">
                <a:latin typeface="+mn-lt"/>
              </a:rPr>
              <a:t> to what I need to say, not to what you might like me to say.</a:t>
            </a:r>
          </a:p>
          <a:p>
            <a:pPr marL="174708" indent="-174708" eaLnBrk="1" hangingPunct="1">
              <a:spcBef>
                <a:spcPct val="20000"/>
              </a:spcBef>
              <a:spcAft>
                <a:spcPct val="10000"/>
              </a:spcAft>
              <a:buFont typeface="Arial" panose="020B0604020202020204" pitchFamily="34" charset="0"/>
              <a:buChar char="•"/>
            </a:pPr>
            <a:r>
              <a:rPr lang="en-US" altLang="en-US" sz="1100" dirty="0">
                <a:latin typeface="+mn-lt"/>
              </a:rPr>
              <a:t>I have not really talked to anyone about suicide.</a:t>
            </a:r>
          </a:p>
          <a:p>
            <a:pPr marL="174708" indent="-174708" eaLnBrk="1" hangingPunct="1">
              <a:spcBef>
                <a:spcPct val="20000"/>
              </a:spcBef>
              <a:spcAft>
                <a:spcPct val="10000"/>
              </a:spcAft>
              <a:buFont typeface="Arial" panose="020B0604020202020204" pitchFamily="34" charset="0"/>
              <a:buChar char="•"/>
            </a:pPr>
            <a:r>
              <a:rPr lang="en-US" altLang="en-US" sz="1100" dirty="0">
                <a:latin typeface="+mn-lt"/>
              </a:rPr>
              <a:t>I need to clear my thoughts by talking through them.</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Can you sense how alone a person at risk might feel? </a:t>
            </a:r>
          </a:p>
          <a:p>
            <a:pPr eaLnBrk="1" hangingPunct="1"/>
            <a:r>
              <a:rPr lang="en-US" altLang="en-US" sz="1100" dirty="0">
                <a:latin typeface="+mn-lt"/>
                <a:ea typeface="ＭＳ Ｐゴシック" pitchFamily="80" charset="-128"/>
              </a:rPr>
              <a:t>Now think about them being alone </a:t>
            </a:r>
            <a:r>
              <a:rPr lang="en-US" altLang="en-US" sz="1100" b="1" dirty="0">
                <a:latin typeface="+mn-lt"/>
                <a:ea typeface="ＭＳ Ｐゴシック" pitchFamily="80" charset="-128"/>
              </a:rPr>
              <a:t>and</a:t>
            </a:r>
            <a:r>
              <a:rPr lang="en-US" altLang="en-US" sz="1100" dirty="0">
                <a:latin typeface="+mn-lt"/>
                <a:ea typeface="ＭＳ Ｐゴシック" pitchFamily="80" charset="-128"/>
              </a:rPr>
              <a:t> having to make a life or death decision.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Let's explore how much of a difference it can make if the person at risk can remember some of their strengths and reasons for living, sort out some priorities , and make some commitment to staying alive at least for now.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Almost all persons at risk have not fully decided that they want to die.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Instead, they want to talk to somebody about their feeling of not wanting to live.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People at risk can often talk themselves out of acting on their thoughts of suicide. </a:t>
            </a:r>
          </a:p>
          <a:p>
            <a:pPr eaLnBrk="1" hangingPunct="1"/>
            <a:r>
              <a:rPr lang="en-US" altLang="en-US" sz="1100" dirty="0">
                <a:latin typeface="+mn-lt"/>
                <a:ea typeface="ＭＳ Ｐゴシック" pitchFamily="80" charset="-128"/>
              </a:rPr>
              <a:t>As long as you listen and keep the conversation going, you help meet their need.</a:t>
            </a:r>
          </a:p>
        </p:txBody>
      </p:sp>
    </p:spTree>
    <p:extLst>
      <p:ext uri="{BB962C8B-B14F-4D97-AF65-F5344CB8AC3E}">
        <p14:creationId xmlns:p14="http://schemas.microsoft.com/office/powerpoint/2010/main" val="1932954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B4E594DC-63E7-46B8-AADE-0FD5AFE5DBBC}" type="slidenum">
              <a:rPr lang="en-US" altLang="en-US" sz="1200">
                <a:latin typeface="Arial" charset="0"/>
              </a:rPr>
              <a:pPr/>
              <a:t>21</a:t>
            </a:fld>
            <a:endParaRPr lang="en-US" altLang="en-US" sz="1200">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u="sng" dirty="0">
                <a:latin typeface="+mn-lt"/>
                <a:ea typeface="ＭＳ Ｐゴシック" pitchFamily="80" charset="-128"/>
              </a:rPr>
              <a:t>K is for Keep Safe</a:t>
            </a:r>
          </a:p>
          <a:p>
            <a:pPr eaLnBrk="1" hangingPunct="1"/>
            <a:endParaRPr lang="en-US" altLang="en-US" sz="1100" dirty="0">
              <a:latin typeface="+mn-lt"/>
              <a:ea typeface="ＭＳ Ｐゴシック" pitchFamily="80" charset="-128"/>
            </a:endParaRPr>
          </a:p>
          <a:p>
            <a:pPr defTabSz="931774" eaLnBrk="1" hangingPunct="1">
              <a:defRPr/>
            </a:pPr>
            <a:r>
              <a:rPr lang="en-US" altLang="en-US" sz="1100" dirty="0">
                <a:latin typeface="+mn-lt"/>
                <a:ea typeface="ＭＳ Ｐゴシック" pitchFamily="80" charset="-128"/>
              </a:rPr>
              <a:t>As a person thinking about suicide:</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 need help keeping safe.</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I don’t know what to do.</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Can you help me think about what needs to be done?</a:t>
            </a:r>
          </a:p>
          <a:p>
            <a:pPr marL="174708" indent="-174708" eaLnBrk="1" hangingPunct="1">
              <a:buFont typeface="Arial" panose="020B0604020202020204" pitchFamily="34" charset="0"/>
              <a:buChar char="•"/>
            </a:pPr>
            <a:r>
              <a:rPr lang="en-US" altLang="en-US" sz="1100" dirty="0">
                <a:latin typeface="+mn-lt"/>
                <a:ea typeface="ＭＳ Ｐゴシック" pitchFamily="80" charset="-128"/>
              </a:rPr>
              <a:t>Can you help me avoid dangers I may not fully recognize?</a:t>
            </a:r>
          </a:p>
          <a:p>
            <a:pPr marL="174708" indent="-174708" eaLnBrk="1" hangingPunct="1">
              <a:buFont typeface="Arial" panose="020B0604020202020204" pitchFamily="34" charset="0"/>
              <a:buChar char="•"/>
            </a:pPr>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People at risk of suicide often feel overwhelmed. They may feel that they have a lot to deal with and don’t know where to start.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The person at risk needs someone who understands that the first priority is safety from suicide and that everything else is secondary.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This translates into something like this: “Yes later you can think about that or work on that but today let’s do X, Y and Z to keep you safe.”</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This perspective includes understanding that any means of suicide should be removed, whenever possible.</a:t>
            </a:r>
          </a:p>
          <a:p>
            <a:pPr eaLnBrk="1" hangingPunct="1"/>
            <a:r>
              <a:rPr lang="en-US" altLang="en-US" sz="1100" dirty="0">
                <a:latin typeface="+mn-lt"/>
                <a:ea typeface="ＭＳ Ｐゴシック" pitchFamily="80" charset="-128"/>
              </a:rPr>
              <a:t>It also means that thoughts of suicide cannot be kept secret. </a:t>
            </a:r>
          </a:p>
          <a:p>
            <a:pPr eaLnBrk="1" hangingPunct="1"/>
            <a:r>
              <a:rPr lang="en-US" altLang="en-US" sz="1100" dirty="0">
                <a:latin typeface="+mn-lt"/>
                <a:ea typeface="ＭＳ Ｐゴシック" pitchFamily="80" charset="-128"/>
              </a:rPr>
              <a:t>A helper should never be the only helper.</a:t>
            </a:r>
          </a:p>
        </p:txBody>
      </p:sp>
    </p:spTree>
    <p:extLst>
      <p:ext uri="{BB962C8B-B14F-4D97-AF65-F5344CB8AC3E}">
        <p14:creationId xmlns:p14="http://schemas.microsoft.com/office/powerpoint/2010/main" val="3995236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4060840" y="8978774"/>
            <a:ext cx="3105348" cy="472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7" tIns="47468" rIns="94937" bIns="47468" anchor="b"/>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r">
              <a:spcBef>
                <a:spcPct val="0"/>
              </a:spcBef>
            </a:pPr>
            <a:fld id="{ED14DA59-DB53-4F30-B989-71FCEE6A9F44}" type="slidenum">
              <a:rPr lang="en-US" altLang="en-US" sz="1200">
                <a:latin typeface="Arial" charset="0"/>
              </a:rPr>
              <a:pPr algn="r">
                <a:spcBef>
                  <a:spcPct val="0"/>
                </a:spcBef>
              </a:pPr>
              <a:t>22</a:t>
            </a:fld>
            <a:endParaRPr lang="en-US" altLang="en-US" sz="1200">
              <a:latin typeface="Arial" charset="0"/>
            </a:endParaRPr>
          </a:p>
        </p:txBody>
      </p:sp>
      <p:sp>
        <p:nvSpPr>
          <p:cNvPr id="79875" name="Rectangle 2"/>
          <p:cNvSpPr>
            <a:spLocks noGrp="1" noRot="1" noChangeAspect="1" noChangeArrowheads="1" noTextEdit="1"/>
          </p:cNvSpPr>
          <p:nvPr>
            <p:ph type="sldImg"/>
          </p:nvPr>
        </p:nvSpPr>
        <p:spPr bwMode="auto">
          <a:xfrm>
            <a:off x="1220788" y="709613"/>
            <a:ext cx="4725987" cy="3544887"/>
          </a:xfrm>
          <a:prstGeom prst="rect">
            <a:avLst/>
          </a:prstGeom>
          <a:solidFill>
            <a:srgbClr val="FFFFFF"/>
          </a:solidFill>
          <a:ln>
            <a:solidFill>
              <a:srgbClr val="000000"/>
            </a:solidFill>
            <a:miter lim="800000"/>
            <a:headEnd/>
            <a:tailEnd/>
          </a:ln>
        </p:spPr>
      </p:sp>
      <p:sp>
        <p:nvSpPr>
          <p:cNvPr id="79876" name="Rectangle 3"/>
          <p:cNvSpPr>
            <a:spLocks noGrp="1" noChangeArrowheads="1"/>
          </p:cNvSpPr>
          <p:nvPr>
            <p:ph type="body" idx="1"/>
          </p:nvPr>
        </p:nvSpPr>
        <p:spPr bwMode="auto">
          <a:xfrm>
            <a:off x="955492" y="4489388"/>
            <a:ext cx="5255204" cy="425310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sz="1100" dirty="0">
                <a:latin typeface="+mn-lt"/>
                <a:ea typeface="ＭＳ Ｐゴシック" pitchFamily="80" charset="-128"/>
              </a:rPr>
              <a:t>So let’s review the needs of the person at risk and how we can help meet those needs.</a:t>
            </a:r>
          </a:p>
          <a:p>
            <a:pPr eaLnBrk="1" hangingPunct="1">
              <a:spcBef>
                <a:spcPct val="20000"/>
              </a:spcBef>
              <a:spcAft>
                <a:spcPts val="1768"/>
              </a:spcAft>
              <a:buFontTx/>
              <a:buChar char="•"/>
            </a:pPr>
            <a:endParaRPr lang="en-US" altLang="en-US" sz="1100" dirty="0">
              <a:latin typeface="+mn-lt"/>
            </a:endParaRPr>
          </a:p>
          <a:p>
            <a:pPr marL="232943" indent="-232943" eaLnBrk="1" hangingPunct="1">
              <a:spcBef>
                <a:spcPct val="20000"/>
              </a:spcBef>
              <a:spcAft>
                <a:spcPts val="1768"/>
              </a:spcAft>
              <a:buFontTx/>
              <a:buAutoNum type="alphaUcPeriod"/>
            </a:pPr>
            <a:r>
              <a:rPr lang="en-US" altLang="en-US" sz="1100" dirty="0">
                <a:latin typeface="+mn-lt"/>
              </a:rPr>
              <a:t>I need to </a:t>
            </a:r>
            <a:r>
              <a:rPr lang="en-US" altLang="en-US" sz="1100" b="1" dirty="0">
                <a:solidFill>
                  <a:srgbClr val="FF5C00"/>
                </a:solidFill>
                <a:latin typeface="+mn-lt"/>
              </a:rPr>
              <a:t>Tell</a:t>
            </a:r>
            <a:r>
              <a:rPr lang="en-US" altLang="en-US" sz="1100" dirty="0">
                <a:latin typeface="+mn-lt"/>
              </a:rPr>
              <a:t> someone about my thoughts of suicide.</a:t>
            </a:r>
          </a:p>
          <a:p>
            <a:pPr marL="232943" indent="-232943" eaLnBrk="1" hangingPunct="1">
              <a:spcBef>
                <a:spcPct val="20000"/>
              </a:spcBef>
              <a:spcAft>
                <a:spcPts val="1768"/>
              </a:spcAft>
              <a:buFontTx/>
              <a:buAutoNum type="alphaUcPeriod"/>
            </a:pPr>
            <a:r>
              <a:rPr lang="en-US" altLang="en-US" sz="1100" dirty="0">
                <a:latin typeface="+mn-lt"/>
              </a:rPr>
              <a:t>I am alert to your needing to tell me.</a:t>
            </a:r>
          </a:p>
          <a:p>
            <a:pPr marL="232943" indent="-232943" eaLnBrk="1" hangingPunct="1">
              <a:spcBef>
                <a:spcPct val="20000"/>
              </a:spcBef>
              <a:spcAft>
                <a:spcPts val="1768"/>
              </a:spcAft>
              <a:buFontTx/>
              <a:buAutoNum type="alphaUcPeriod"/>
            </a:pPr>
            <a:endParaRPr lang="en-US" altLang="en-US" sz="1100" dirty="0">
              <a:latin typeface="+mn-lt"/>
            </a:endParaRPr>
          </a:p>
          <a:p>
            <a:pPr marL="232943" indent="-232943" eaLnBrk="1" hangingPunct="1">
              <a:spcBef>
                <a:spcPct val="20000"/>
              </a:spcBef>
              <a:spcAft>
                <a:spcPts val="1768"/>
              </a:spcAft>
              <a:buFontTx/>
              <a:buAutoNum type="alphaUcPeriod"/>
            </a:pPr>
            <a:r>
              <a:rPr lang="en-US" altLang="en-US" sz="1100" dirty="0">
                <a:latin typeface="+mn-lt"/>
              </a:rPr>
              <a:t>I need someone to Ask me about my thoughts of suicide.</a:t>
            </a:r>
          </a:p>
          <a:p>
            <a:pPr marL="232943" indent="-232943" defTabSz="931774" eaLnBrk="1" hangingPunct="1">
              <a:spcBef>
                <a:spcPct val="20000"/>
              </a:spcBef>
              <a:spcAft>
                <a:spcPts val="1768"/>
              </a:spcAft>
              <a:buFontTx/>
              <a:buAutoNum type="alphaUcPeriod"/>
              <a:defRPr/>
            </a:pPr>
            <a:r>
              <a:rPr lang="en-US" altLang="en-US" sz="1100" dirty="0">
                <a:latin typeface="+mn-lt"/>
              </a:rPr>
              <a:t>I am willing and able to </a:t>
            </a:r>
            <a:r>
              <a:rPr lang="en-US" altLang="en-US" sz="1100" b="1" dirty="0">
                <a:solidFill>
                  <a:srgbClr val="FF5C00"/>
                </a:solidFill>
                <a:latin typeface="+mn-lt"/>
              </a:rPr>
              <a:t>Ask </a:t>
            </a:r>
            <a:r>
              <a:rPr lang="en-US" altLang="en-US" sz="1100" dirty="0">
                <a:latin typeface="+mn-lt"/>
              </a:rPr>
              <a:t>you directly.</a:t>
            </a:r>
          </a:p>
          <a:p>
            <a:pPr marL="232943" indent="-232943" defTabSz="931774" eaLnBrk="1" hangingPunct="1">
              <a:spcBef>
                <a:spcPct val="20000"/>
              </a:spcBef>
              <a:spcAft>
                <a:spcPts val="1768"/>
              </a:spcAft>
              <a:buFontTx/>
              <a:buAutoNum type="alphaUcPeriod"/>
              <a:defRPr/>
            </a:pPr>
            <a:endParaRPr lang="en-US" altLang="en-US" sz="1100" dirty="0">
              <a:latin typeface="+mn-lt"/>
            </a:endParaRPr>
          </a:p>
          <a:p>
            <a:pPr marL="232943" indent="-232943" defTabSz="931774" eaLnBrk="1" hangingPunct="1">
              <a:spcBef>
                <a:spcPct val="20000"/>
              </a:spcBef>
              <a:spcAft>
                <a:spcPts val="1768"/>
              </a:spcAft>
              <a:buFontTx/>
              <a:buAutoNum type="alphaUcPeriod"/>
              <a:defRPr/>
            </a:pPr>
            <a:r>
              <a:rPr lang="en-US" altLang="en-US" sz="1100" dirty="0">
                <a:latin typeface="+mn-lt"/>
              </a:rPr>
              <a:t>I need someone to </a:t>
            </a:r>
            <a:r>
              <a:rPr lang="en-US" altLang="en-US" sz="1100" b="1" dirty="0">
                <a:solidFill>
                  <a:srgbClr val="0F538D"/>
                </a:solidFill>
                <a:latin typeface="+mn-lt"/>
              </a:rPr>
              <a:t>Listen </a:t>
            </a:r>
            <a:r>
              <a:rPr lang="en-US" altLang="en-US" sz="1100" dirty="0">
                <a:latin typeface="+mn-lt"/>
              </a:rPr>
              <a:t>to my thoughts and feelings about suicide.</a:t>
            </a:r>
          </a:p>
          <a:p>
            <a:pPr marL="232943" indent="-232943" defTabSz="931774" eaLnBrk="1" hangingPunct="1">
              <a:spcBef>
                <a:spcPct val="20000"/>
              </a:spcBef>
              <a:spcAft>
                <a:spcPts val="1768"/>
              </a:spcAft>
              <a:buFontTx/>
              <a:buAutoNum type="alphaUcPeriod"/>
              <a:defRPr/>
            </a:pPr>
            <a:r>
              <a:rPr lang="en-US" altLang="en-US" sz="1100" dirty="0">
                <a:latin typeface="+mn-lt"/>
              </a:rPr>
              <a:t>I am willing and able to </a:t>
            </a:r>
            <a:r>
              <a:rPr lang="en-US" altLang="en-US" sz="1100" b="1" dirty="0">
                <a:solidFill>
                  <a:srgbClr val="00538E"/>
                </a:solidFill>
                <a:latin typeface="+mn-lt"/>
              </a:rPr>
              <a:t>Listen</a:t>
            </a:r>
            <a:r>
              <a:rPr lang="en-US" altLang="en-US" sz="1100" dirty="0">
                <a:latin typeface="+mn-lt"/>
              </a:rPr>
              <a:t> to your thoughts and feelings about suicide.</a:t>
            </a:r>
          </a:p>
          <a:p>
            <a:pPr marL="232943" indent="-232943" defTabSz="931774" eaLnBrk="1" hangingPunct="1">
              <a:spcBef>
                <a:spcPct val="20000"/>
              </a:spcBef>
              <a:spcAft>
                <a:spcPts val="1768"/>
              </a:spcAft>
              <a:buFontTx/>
              <a:buAutoNum type="alphaUcPeriod"/>
              <a:defRPr/>
            </a:pPr>
            <a:endParaRPr lang="en-US" altLang="en-US" sz="1100" dirty="0">
              <a:latin typeface="+mn-lt"/>
            </a:endParaRPr>
          </a:p>
          <a:p>
            <a:pPr marL="232943" indent="-232943" defTabSz="931774" eaLnBrk="1" hangingPunct="1">
              <a:spcBef>
                <a:spcPct val="20000"/>
              </a:spcBef>
              <a:spcAft>
                <a:spcPts val="1768"/>
              </a:spcAft>
              <a:buFontTx/>
              <a:buAutoNum type="alphaUcPeriod"/>
              <a:defRPr/>
            </a:pPr>
            <a:r>
              <a:rPr lang="en-US" altLang="en-US" sz="1100" dirty="0">
                <a:latin typeface="+mn-lt"/>
              </a:rPr>
              <a:t>I need help </a:t>
            </a:r>
            <a:r>
              <a:rPr lang="en-US" altLang="en-US" sz="1100" b="1" dirty="0">
                <a:solidFill>
                  <a:srgbClr val="008C6C"/>
                </a:solidFill>
                <a:latin typeface="+mn-lt"/>
              </a:rPr>
              <a:t>Keeping Safe </a:t>
            </a:r>
            <a:r>
              <a:rPr lang="en-US" altLang="en-US" sz="1100" dirty="0">
                <a:latin typeface="+mn-lt"/>
              </a:rPr>
              <a:t>from suicide.</a:t>
            </a:r>
          </a:p>
          <a:p>
            <a:pPr marL="232943" indent="-232943" defTabSz="931774" eaLnBrk="1" hangingPunct="1">
              <a:spcBef>
                <a:spcPct val="20000"/>
              </a:spcBef>
              <a:spcAft>
                <a:spcPts val="1768"/>
              </a:spcAft>
              <a:buFontTx/>
              <a:buAutoNum type="alphaUcPeriod"/>
              <a:defRPr/>
            </a:pPr>
            <a:r>
              <a:rPr lang="en-US" altLang="en-US" sz="1100" dirty="0">
                <a:latin typeface="+mn-lt"/>
              </a:rPr>
              <a:t>I am willing and able to help you </a:t>
            </a:r>
            <a:r>
              <a:rPr lang="en-US" altLang="en-US" sz="1100" b="1" dirty="0">
                <a:solidFill>
                  <a:srgbClr val="008C6C"/>
                </a:solidFill>
                <a:latin typeface="+mn-lt"/>
              </a:rPr>
              <a:t>Keep Safe.</a:t>
            </a:r>
          </a:p>
          <a:p>
            <a:pPr eaLnBrk="1" hangingPunct="1"/>
            <a:endParaRPr lang="en-US" altLang="en-US" sz="1100" dirty="0">
              <a:latin typeface="+mn-lt"/>
            </a:endParaRPr>
          </a:p>
          <a:p>
            <a:pPr eaLnBrk="1" hangingPunct="1"/>
            <a:r>
              <a:rPr lang="en-US" altLang="en-US" sz="1100" dirty="0">
                <a:latin typeface="+mn-lt"/>
              </a:rPr>
              <a:t>Please note that this is not a comprehensive intervention model. This is just an illustration showing that it’s possible to meet the needs of the person at risk, and that by doing so it is possible to prevent suicide. </a:t>
            </a:r>
          </a:p>
          <a:p>
            <a:pPr eaLnBrk="1" hangingPunct="1"/>
            <a:endParaRPr lang="en-US" altLang="en-US" sz="1100" dirty="0">
              <a:latin typeface="+mn-lt"/>
            </a:endParaRPr>
          </a:p>
        </p:txBody>
      </p:sp>
    </p:spTree>
    <p:extLst>
      <p:ext uri="{BB962C8B-B14F-4D97-AF65-F5344CB8AC3E}">
        <p14:creationId xmlns:p14="http://schemas.microsoft.com/office/powerpoint/2010/main" val="1127143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In addition to the TALK acronym and as a summary of what we’ve  just discussed, we’d like to share another resource for suicide prevention.</a:t>
            </a:r>
          </a:p>
          <a:p>
            <a:endParaRPr lang="en-US" sz="1100" dirty="0">
              <a:latin typeface="+mn-lt"/>
            </a:endParaRPr>
          </a:p>
          <a:p>
            <a:r>
              <a:rPr lang="en-US" sz="1100" dirty="0">
                <a:latin typeface="+mn-lt"/>
              </a:rPr>
              <a:t>This simple 5-step guide is an effective tool supported by evidence in the field of suicide prevention.</a:t>
            </a:r>
          </a:p>
          <a:p>
            <a:endParaRPr lang="en-US" sz="1100" dirty="0">
              <a:latin typeface="+mn-lt"/>
            </a:endParaRPr>
          </a:p>
          <a:p>
            <a:r>
              <a:rPr lang="en-US" sz="1100" dirty="0">
                <a:latin typeface="+mn-lt"/>
              </a:rPr>
              <a:t>So let’s go over each step.</a:t>
            </a:r>
          </a:p>
          <a:p>
            <a:endParaRPr lang="en-US" sz="1100" dirty="0">
              <a:latin typeface="+mn-lt"/>
            </a:endParaRPr>
          </a:p>
          <a:p>
            <a:pPr marL="349415" indent="-349415">
              <a:buAutoNum type="arabicPeriod"/>
            </a:pPr>
            <a:r>
              <a:rPr lang="en-US" sz="1100" b="1" dirty="0">
                <a:solidFill>
                  <a:srgbClr val="009B7C"/>
                </a:solidFill>
                <a:latin typeface="+mn-lt"/>
              </a:rPr>
              <a:t>Ask: </a:t>
            </a:r>
            <a:r>
              <a:rPr lang="en-US" sz="1100" dirty="0">
                <a:latin typeface="+mn-lt"/>
              </a:rPr>
              <a:t>Ask the question “Are you thinking about suicide?” It communicates that you’re open to speaking about suicide in a non-judgmental and supportive way.</a:t>
            </a:r>
          </a:p>
          <a:p>
            <a:pPr marL="349415" indent="-349415">
              <a:buAutoNum type="arabicPeriod"/>
            </a:pPr>
            <a:r>
              <a:rPr lang="en-US" sz="1100" b="1" dirty="0">
                <a:solidFill>
                  <a:srgbClr val="009B7C"/>
                </a:solidFill>
                <a:latin typeface="+mn-lt"/>
              </a:rPr>
              <a:t>Keep them safe: </a:t>
            </a:r>
            <a:r>
              <a:rPr lang="en-US" sz="1100" dirty="0">
                <a:latin typeface="+mn-lt"/>
              </a:rPr>
              <a:t>After the “Ask” step, and you’ve determined suicide is indeed being talked about, it’s important to find out a few things to establish immediate safety. Have they already done anything to try to kill themselves before talking with you? Does the person experiencing thoughts of suicide know how they would kill themselves? Do they have a specific, detailed plan? What’s the timing for their plan? What sort of access do they have to their planned method?</a:t>
            </a:r>
          </a:p>
          <a:p>
            <a:pPr marL="349415" indent="-349415">
              <a:buAutoNum type="arabicPeriod"/>
            </a:pPr>
            <a:r>
              <a:rPr lang="en-US" sz="1100" b="1" dirty="0">
                <a:solidFill>
                  <a:srgbClr val="009B7C"/>
                </a:solidFill>
                <a:latin typeface="+mn-lt"/>
              </a:rPr>
              <a:t>Be there: </a:t>
            </a:r>
            <a:r>
              <a:rPr lang="en-US" sz="1100" dirty="0">
                <a:latin typeface="+mn-lt"/>
              </a:rPr>
              <a:t>This could mean being physically present for someone, speaking with them on the phone when you can, or any other way that shows support for the person at risk.</a:t>
            </a:r>
          </a:p>
          <a:p>
            <a:pPr marL="349415" indent="-349415">
              <a:buAutoNum type="arabicPeriod"/>
            </a:pPr>
            <a:r>
              <a:rPr lang="en-US" sz="1100" b="1" dirty="0">
                <a:solidFill>
                  <a:srgbClr val="009B7C"/>
                </a:solidFill>
                <a:latin typeface="+mn-lt"/>
              </a:rPr>
              <a:t>Help them connect: </a:t>
            </a:r>
            <a:r>
              <a:rPr lang="en-US" sz="1100" dirty="0">
                <a:latin typeface="+mn-lt"/>
              </a:rPr>
              <a:t>Helping someone with thoughts of suicide connect with ongoing supports (like the Lifeline) can help them establish a safety net for those moments they find themselves in a crisis.</a:t>
            </a:r>
          </a:p>
          <a:p>
            <a:pPr marL="349415" indent="-349415">
              <a:buAutoNum type="arabicPeriod"/>
            </a:pPr>
            <a:r>
              <a:rPr lang="en-US" sz="1100" b="1" dirty="0">
                <a:solidFill>
                  <a:srgbClr val="009B7C"/>
                </a:solidFill>
                <a:latin typeface="+mn-lt"/>
              </a:rPr>
              <a:t>Follow up: </a:t>
            </a:r>
            <a:r>
              <a:rPr lang="en-US" sz="1100" dirty="0">
                <a:latin typeface="+mn-lt"/>
              </a:rPr>
              <a:t>After your initial contact with a person experiencing thoughts of suicide, and after you’ve connected them with the immediate support systems they need, make sure to follow-up with them to see how they’re doing.</a:t>
            </a:r>
          </a:p>
        </p:txBody>
      </p:sp>
      <p:sp>
        <p:nvSpPr>
          <p:cNvPr id="4" name="Slide Number Placeholder 3"/>
          <p:cNvSpPr>
            <a:spLocks noGrp="1"/>
          </p:cNvSpPr>
          <p:nvPr>
            <p:ph type="sldNum" sz="quarter" idx="10"/>
          </p:nvPr>
        </p:nvSpPr>
        <p:spPr/>
        <p:txBody>
          <a:bodyPr/>
          <a:lstStyle/>
          <a:p>
            <a:fld id="{BD4EE3AD-584E-4774-B23F-E9D006D78DF0}" type="slidenum">
              <a:rPr lang="en-US" smtClean="0"/>
              <a:t>23</a:t>
            </a:fld>
            <a:endParaRPr lang="en-US"/>
          </a:p>
        </p:txBody>
      </p:sp>
    </p:spTree>
    <p:extLst>
      <p:ext uri="{BB962C8B-B14F-4D97-AF65-F5344CB8AC3E}">
        <p14:creationId xmlns:p14="http://schemas.microsoft.com/office/powerpoint/2010/main" val="2059062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latin typeface="+mn-lt"/>
              </a:rPr>
              <a:t>Effective suicide prevention requires multiple approaches. </a:t>
            </a:r>
          </a:p>
          <a:p>
            <a:pPr defTabSz="931774">
              <a:defRPr/>
            </a:pPr>
            <a:r>
              <a:rPr lang="en-US" sz="1100" dirty="0">
                <a:latin typeface="+mn-lt"/>
              </a:rPr>
              <a:t>Knowing your resources to help you take effective action is a key to creating suicide safer community. </a:t>
            </a:r>
          </a:p>
          <a:p>
            <a:pPr defTabSz="931774">
              <a:defRPr/>
            </a:pPr>
            <a:endParaRPr lang="en-US" sz="1100" dirty="0">
              <a:latin typeface="+mn-lt"/>
            </a:endParaRPr>
          </a:p>
          <a:p>
            <a:pPr defTabSz="931774">
              <a:defRPr/>
            </a:pPr>
            <a:r>
              <a:rPr lang="en-US" sz="1100" dirty="0">
                <a:latin typeface="+mn-lt"/>
              </a:rPr>
              <a:t>Showing on your screen right now are few resources that we would like to discuss. </a:t>
            </a:r>
          </a:p>
          <a:p>
            <a:pPr defTabSz="931774">
              <a:defRPr/>
            </a:pPr>
            <a:endParaRPr lang="en-US" sz="1100" dirty="0">
              <a:latin typeface="+mn-lt"/>
            </a:endParaRPr>
          </a:p>
          <a:p>
            <a:r>
              <a:rPr lang="en-US" sz="1100" b="1" dirty="0">
                <a:latin typeface="+mn-lt"/>
              </a:rPr>
              <a:t>The Georgia Crisis and Access Line </a:t>
            </a:r>
            <a:r>
              <a:rPr lang="en-US" sz="1100" dirty="0">
                <a:latin typeface="+mn-lt"/>
              </a:rPr>
              <a:t>(also known as GCAL) is</a:t>
            </a:r>
          </a:p>
          <a:p>
            <a:pPr marL="174708" indent="-174708">
              <a:buFont typeface="Arial" panose="020B0604020202020204" pitchFamily="34" charset="0"/>
              <a:buChar char="•"/>
            </a:pPr>
            <a:r>
              <a:rPr lang="en-US" sz="1100" dirty="0">
                <a:latin typeface="+mn-lt"/>
              </a:rPr>
              <a:t> the 24/7 hotline </a:t>
            </a:r>
          </a:p>
          <a:p>
            <a:pPr marL="174708" indent="-174708">
              <a:buFont typeface="Arial" panose="020B0604020202020204" pitchFamily="34" charset="0"/>
              <a:buChar char="•"/>
            </a:pPr>
            <a:r>
              <a:rPr lang="en-US" sz="1100" dirty="0">
                <a:latin typeface="+mn-lt"/>
              </a:rPr>
              <a:t>for accessing mental health services in Georgia</a:t>
            </a:r>
          </a:p>
          <a:p>
            <a:pPr marL="174708" indent="-174708">
              <a:buFont typeface="Arial" panose="020B0604020202020204" pitchFamily="34" charset="0"/>
              <a:buChar char="•"/>
            </a:pPr>
            <a:r>
              <a:rPr lang="en-US" sz="1100" dirty="0">
                <a:latin typeface="+mn-lt"/>
              </a:rPr>
              <a:t>It’s run by the Georgia Department of Behavioral Health and Developmental  Disabilities .</a:t>
            </a:r>
          </a:p>
          <a:p>
            <a:r>
              <a:rPr lang="en-US" sz="1100" dirty="0">
                <a:latin typeface="+mn-lt"/>
              </a:rPr>
              <a:t>You can call GCAL at any time any day of the year.          GCAL professionals can:</a:t>
            </a:r>
          </a:p>
          <a:p>
            <a:pPr marL="168401" indent="-168401">
              <a:buFont typeface="Arial" panose="020B0604020202020204" pitchFamily="34" charset="0"/>
              <a:buChar char="•"/>
            </a:pPr>
            <a:r>
              <a:rPr lang="en-US" sz="1100" dirty="0">
                <a:latin typeface="+mn-lt"/>
              </a:rPr>
              <a:t>Provide crisis intervention services over the phone</a:t>
            </a:r>
          </a:p>
          <a:p>
            <a:pPr marL="168401" indent="-168401">
              <a:buFont typeface="Arial" panose="020B0604020202020204" pitchFamily="34" charset="0"/>
              <a:buChar char="•"/>
            </a:pPr>
            <a:r>
              <a:rPr lang="en-US" sz="1100" dirty="0">
                <a:latin typeface="+mn-lt"/>
              </a:rPr>
              <a:t>Dispatch mobile crisis teams</a:t>
            </a:r>
          </a:p>
          <a:p>
            <a:pPr marL="168401" indent="-168401">
              <a:buFont typeface="Arial" panose="020B0604020202020204" pitchFamily="34" charset="0"/>
              <a:buChar char="•"/>
            </a:pPr>
            <a:r>
              <a:rPr lang="en-US" sz="1100" dirty="0">
                <a:latin typeface="+mn-lt"/>
              </a:rPr>
              <a:t>Assist individuals in finding an open crisis or detox bed across the State</a:t>
            </a:r>
          </a:p>
          <a:p>
            <a:pPr marL="168401" indent="-168401">
              <a:buFont typeface="Arial" panose="020B0604020202020204" pitchFamily="34" charset="0"/>
              <a:buChar char="•"/>
            </a:pPr>
            <a:r>
              <a:rPr lang="en-US" sz="1100" dirty="0">
                <a:latin typeface="+mn-lt"/>
              </a:rPr>
              <a:t>And link individuals with urgent appointment services</a:t>
            </a:r>
          </a:p>
          <a:p>
            <a:pPr marL="168401" indent="-168401">
              <a:buFont typeface="Arial" panose="020B0604020202020204" pitchFamily="34" charset="0"/>
              <a:buChar char="•"/>
            </a:pPr>
            <a:r>
              <a:rPr lang="en-US" sz="1100" dirty="0">
                <a:latin typeface="+mn-lt"/>
              </a:rPr>
              <a:t>In addition, GCAL can help you access a State Funded provider in your area in a non-emergency situation.</a:t>
            </a:r>
          </a:p>
          <a:p>
            <a:pPr marL="168401" indent="-168401">
              <a:buFont typeface="Arial" panose="020B0604020202020204" pitchFamily="34" charset="0"/>
              <a:buChar char="•"/>
            </a:pPr>
            <a:endParaRPr lang="en-US" sz="1100" dirty="0">
              <a:latin typeface="+mn-lt"/>
            </a:endParaRPr>
          </a:p>
          <a:p>
            <a:pPr lvl="0"/>
            <a:r>
              <a:rPr lang="en-US" sz="1100" b="1" dirty="0">
                <a:latin typeface="+mn-lt"/>
              </a:rPr>
              <a:t>The Georgia Crisis Text Line </a:t>
            </a:r>
            <a:r>
              <a:rPr lang="en-US" sz="1100" dirty="0">
                <a:latin typeface="+mn-lt"/>
              </a:rPr>
              <a:t> is  another free, 24/7 support for those in crisis. Simply Text “GA” to the number 741741 and you will be connected to Trained Counselors in Georgia.</a:t>
            </a:r>
          </a:p>
          <a:p>
            <a:pPr marL="174708" indent="-174708">
              <a:buFont typeface="Arial" panose="020B0604020202020204" pitchFamily="34" charset="0"/>
              <a:buChar char="•"/>
            </a:pPr>
            <a:r>
              <a:rPr lang="en-US" sz="1100" dirty="0">
                <a:latin typeface="+mn-lt"/>
              </a:rPr>
              <a:t>This is a great resource for anyone working with youth</a:t>
            </a:r>
          </a:p>
          <a:p>
            <a:pPr marL="174708" indent="-174708">
              <a:buFont typeface="Arial" panose="020B0604020202020204" pitchFamily="34" charset="0"/>
              <a:buChar char="•"/>
            </a:pPr>
            <a:r>
              <a:rPr lang="en-US" sz="1100" dirty="0">
                <a:latin typeface="+mn-lt"/>
              </a:rPr>
              <a:t>Who may feel more comfortable texting </a:t>
            </a:r>
          </a:p>
          <a:p>
            <a:r>
              <a:rPr lang="en-US" sz="1100" dirty="0">
                <a:latin typeface="+mn-lt"/>
              </a:rPr>
              <a:t> </a:t>
            </a:r>
          </a:p>
          <a:p>
            <a:pPr lvl="0"/>
            <a:r>
              <a:rPr lang="en-US" sz="1100" b="1" dirty="0">
                <a:latin typeface="+mn-lt"/>
              </a:rPr>
              <a:t>The National Suicide Prevention Lifeline </a:t>
            </a:r>
            <a:r>
              <a:rPr lang="en-US" sz="1100" dirty="0">
                <a:latin typeface="+mn-lt"/>
              </a:rPr>
              <a:t>is a national network of local crisis centers. It provides free and confidential emotional support to people in suicidal crisis or emotional distress. It is also open 24 hours a day, 7 days a week. They also have a chat option available through their website.</a:t>
            </a:r>
          </a:p>
          <a:p>
            <a:pPr lvl="0"/>
            <a:endParaRPr lang="en-US" sz="1100" dirty="0">
              <a:latin typeface="+mn-lt"/>
            </a:endParaRPr>
          </a:p>
          <a:p>
            <a:pPr defTabSz="931774">
              <a:defRPr/>
            </a:pPr>
            <a:r>
              <a:rPr lang="en-US" sz="1100" dirty="0">
                <a:latin typeface="+mn-lt"/>
                <a:hlinkClick r:id="rId3"/>
              </a:rPr>
              <a:t>Finally, </a:t>
            </a:r>
            <a:r>
              <a:rPr lang="en-US" sz="1100" b="1" dirty="0">
                <a:latin typeface="+mn-lt"/>
                <a:hlinkClick r:id="rId3"/>
              </a:rPr>
              <a:t>Veterans Crisis Line</a:t>
            </a:r>
            <a:r>
              <a:rPr lang="en-US" sz="1100" b="1" dirty="0">
                <a:latin typeface="+mn-lt"/>
              </a:rPr>
              <a:t> </a:t>
            </a:r>
            <a:r>
              <a:rPr lang="en-US" sz="1100" dirty="0">
                <a:latin typeface="+mn-lt"/>
              </a:rPr>
              <a:t>is the same phone number as the Lifeline, but you’ll choose option 1 when you dial that number. </a:t>
            </a:r>
          </a:p>
          <a:p>
            <a:pPr defTabSz="931774">
              <a:defRPr/>
            </a:pPr>
            <a:endParaRPr lang="en-US" sz="1100" dirty="0">
              <a:latin typeface="+mn-lt"/>
            </a:endParaRPr>
          </a:p>
          <a:p>
            <a:pPr lvl="0"/>
            <a:r>
              <a:rPr lang="en-US" sz="1100" dirty="0">
                <a:latin typeface="+mn-lt"/>
              </a:rPr>
              <a:t>We encourage you to program these numbers into your phone and be a resource in your community!</a:t>
            </a:r>
          </a:p>
          <a:p>
            <a:pPr lvl="0"/>
            <a:endParaRPr lang="en-US" sz="1100" dirty="0">
              <a:latin typeface="+mn-lt"/>
            </a:endParaRPr>
          </a:p>
          <a:p>
            <a:pPr lvl="0"/>
            <a:r>
              <a:rPr lang="en-US" sz="1100" dirty="0">
                <a:latin typeface="+mn-lt"/>
              </a:rPr>
              <a:t>On our </a:t>
            </a:r>
            <a:r>
              <a:rPr lang="en-US" sz="1100" dirty="0" err="1">
                <a:latin typeface="+mn-lt"/>
              </a:rPr>
              <a:t>suicideTALK</a:t>
            </a:r>
            <a:r>
              <a:rPr lang="en-US" sz="1100" dirty="0">
                <a:latin typeface="+mn-lt"/>
              </a:rPr>
              <a:t> Webinar webpage, we have a resource flyer available for download. It’s called Helpers in Your Community. It includes resources for Chatham County and national hotline resources. </a:t>
            </a:r>
          </a:p>
          <a:p>
            <a:pPr lvl="0"/>
            <a:endParaRPr lang="en-US" sz="1100" dirty="0">
              <a:latin typeface="+mn-lt"/>
            </a:endParaRPr>
          </a:p>
          <a:p>
            <a:pPr lvl="0"/>
            <a:r>
              <a:rPr lang="en-US" sz="1100" dirty="0">
                <a:latin typeface="+mn-lt"/>
              </a:rPr>
              <a:t>As a follow-up to this webinar we will be sending out an email with a link to this page. And of course, please let us know if there are any other resources we should add to this. </a:t>
            </a:r>
          </a:p>
        </p:txBody>
      </p:sp>
      <p:sp>
        <p:nvSpPr>
          <p:cNvPr id="4" name="Slide Number Placeholder 3"/>
          <p:cNvSpPr>
            <a:spLocks noGrp="1"/>
          </p:cNvSpPr>
          <p:nvPr>
            <p:ph type="sldNum" sz="quarter" idx="10"/>
          </p:nvPr>
        </p:nvSpPr>
        <p:spPr/>
        <p:txBody>
          <a:bodyPr/>
          <a:lstStyle/>
          <a:p>
            <a:fld id="{BD4EE3AD-584E-4774-B23F-E9D006D78DF0}" type="slidenum">
              <a:rPr lang="en-US" smtClean="0"/>
              <a:t>24</a:t>
            </a:fld>
            <a:endParaRPr lang="en-US"/>
          </a:p>
        </p:txBody>
      </p:sp>
    </p:spTree>
    <p:extLst>
      <p:ext uri="{BB962C8B-B14F-4D97-AF65-F5344CB8AC3E}">
        <p14:creationId xmlns:p14="http://schemas.microsoft.com/office/powerpoint/2010/main" val="655452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8645514" indent="-38179710">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65803"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31607"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9741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63214"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fld id="{ABD34CBE-6D80-44FD-B0F7-30CBC7404340}" type="slidenum">
              <a:rPr lang="en-US" altLang="en-US" sz="1200">
                <a:latin typeface="Arial" charset="0"/>
              </a:rPr>
              <a:pPr/>
              <a:t>25</a:t>
            </a:fld>
            <a:endParaRPr lang="en-US" altLang="en-US" sz="1200">
              <a:latin typeface="Arial"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223944" y="4415791"/>
            <a:ext cx="663067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ＭＳ Ｐゴシック" pitchFamily="80" charset="-128"/>
              </a:rPr>
              <a:t>As we are talking about building a suicide safer community,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We think that it’s important to talk about things we can do to promote our own mental health and wellbeing.</a:t>
            </a:r>
          </a:p>
          <a:p>
            <a:pPr eaLnBrk="1" hangingPunct="1"/>
            <a:r>
              <a:rPr lang="en-US" altLang="en-US" sz="1100" dirty="0">
                <a:latin typeface="+mn-lt"/>
                <a:ea typeface="ＭＳ Ｐゴシック" pitchFamily="80" charset="-128"/>
              </a:rPr>
              <a:t>This can help to promote an overall healthier community and actually also help to protect against suicide.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The current slide describes some of the things that may be -- what we call – life sustainers. It may mean different things for you.</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Some of you may sustain your life by doing your favorite activities, spending time with your loved ones, eating your favorite food…</a:t>
            </a:r>
          </a:p>
          <a:p>
            <a:pPr eaLnBrk="1" hangingPunct="1"/>
            <a:r>
              <a:rPr lang="en-US" altLang="en-US" sz="1100" dirty="0">
                <a:latin typeface="+mn-lt"/>
                <a:ea typeface="ＭＳ Ｐゴシック" pitchFamily="80" charset="-128"/>
              </a:rPr>
              <a:t>For those of us here in Chatham County it could be going to the beach!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Whatever it is, we encourage you to take time for yourself and do the things that you love. </a:t>
            </a:r>
          </a:p>
          <a:p>
            <a:pPr eaLnBrk="1" hangingPunct="1"/>
            <a:endParaRPr lang="en-US" altLang="en-US" sz="1100" dirty="0">
              <a:latin typeface="+mn-lt"/>
              <a:ea typeface="ＭＳ Ｐゴシック" pitchFamily="80" charset="-128"/>
            </a:endParaRPr>
          </a:p>
        </p:txBody>
      </p:sp>
    </p:spTree>
    <p:extLst>
      <p:ext uri="{BB962C8B-B14F-4D97-AF65-F5344CB8AC3E}">
        <p14:creationId xmlns:p14="http://schemas.microsoft.com/office/powerpoint/2010/main" val="41932373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C14AB260-E477-438B-888C-7DF41F518BA3}" type="slidenum">
              <a:rPr lang="en-US" altLang="en-US" sz="1200">
                <a:latin typeface="Arial" charset="0"/>
              </a:rPr>
              <a:pPr/>
              <a:t>26</a:t>
            </a:fld>
            <a:endParaRPr lang="en-US" altLang="en-US" sz="1200">
              <a:latin typeface="Arial"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Self-compassion involves acting the same way towards yourself when you are having a difficult time, fail, or notice something you don’t like about yourself. Instead of just ignoring your pain with a “stiff upper lip” mentality, you stop to tell yourself “this is really difficult right now,” how can I comfort and care for myself in this moment?</a:t>
            </a:r>
          </a:p>
          <a:p>
            <a:r>
              <a:rPr lang="en-US" b="1" dirty="0"/>
              <a:t>Instead of mercilessly judging and criticizing yourself for various inadequacies or shortcomings, self-compassion means you are kind and understanding when confronted with personal failings – after all, who ever said you were supposed to be perfect?</a:t>
            </a:r>
          </a:p>
          <a:p>
            <a:endParaRPr lang="en-US" b="1" dirty="0"/>
          </a:p>
          <a:p>
            <a:r>
              <a:rPr lang="en-US" b="1" dirty="0"/>
              <a:t>1. Self-kindness vs. Self-judgment.</a:t>
            </a:r>
          </a:p>
          <a:p>
            <a:r>
              <a:rPr lang="en-US" dirty="0"/>
              <a:t>Self-compassion entails being warm and understanding toward ourselves when we suffer, fail, or feel inadequate, rather than ignoring our pain or flagellating ourselves with self-criticism.  Self-compassionate people recognize that being imperfect, failing, and experiencing life difficulties is inevitable, so they tend to be gentle with themselves when confronted with painful experiences rather than getting angry when life falls short of set ideals. People cannot always be or get exactly what they want. When this reality is denied or fought against suffering increases in the form of stress, frustration and self-criticism.  When this reality is accepted with sympathy and kindness, greater emotional equanimity is experienced.</a:t>
            </a:r>
          </a:p>
          <a:p>
            <a:r>
              <a:rPr lang="en-US" b="1" dirty="0"/>
              <a:t>2. Common humanity vs. Isolation.</a:t>
            </a:r>
          </a:p>
          <a:p>
            <a:r>
              <a:rPr lang="en-US" dirty="0"/>
              <a:t>Frustration at not having things exactly as we want is often accompanied by an irrational but pervasive sense of isolation – as if “I” were the only person suffering or making mistakes.  All humans suffer, however. The very definition of being “human” means that one is mortal, vulnerable and imperfect.  Therefore, self-compassion involves recognizing that suffering and personal inadequacy is part of the shared human experience – something that we all go through rather than being something that happens to “me” alone.</a:t>
            </a:r>
          </a:p>
          <a:p>
            <a:r>
              <a:rPr lang="en-US" b="1" dirty="0"/>
              <a:t>3. Mindfulness vs. Over-identification.</a:t>
            </a:r>
          </a:p>
          <a:p>
            <a:r>
              <a:rPr lang="en-US" dirty="0"/>
              <a:t>Self-compassion also requires taking a balanced approach to our negative emotions so that feelings are neither suppressed nor exaggerated.  This equilibrated stance stems from the process of relating personal experiences to those of others who are also suffering, thus putting our own situation into a larger perspective. It also stems from the willingness to observe our negative thoughts and emotions with openness and clarity, so that they are held in mindful awareness. Mindfulness is a non-judgmental, receptive mind state in which one observes thoughts and feelings as they are, without trying to suppress or deny them. We cannot ignore our pain and feel compassion for it at the same time.  At the same time, mindfulness requires that we not be “over-identified” with thoughts and feelings, so that we are caught up and swept away by negative reactivity.</a:t>
            </a:r>
          </a:p>
          <a:p>
            <a:endParaRPr lang="en-US" dirty="0"/>
          </a:p>
          <a:p>
            <a:pPr eaLnBrk="1" hangingPunct="1"/>
            <a:endParaRPr lang="en-US" altLang="en-US" sz="1100" dirty="0">
              <a:latin typeface="+mn-lt"/>
              <a:ea typeface="ヒラギノ角ゴ Pro W3" pitchFamily="80" charset="-128"/>
            </a:endParaRPr>
          </a:p>
        </p:txBody>
      </p:sp>
    </p:spTree>
    <p:extLst>
      <p:ext uri="{BB962C8B-B14F-4D97-AF65-F5344CB8AC3E}">
        <p14:creationId xmlns:p14="http://schemas.microsoft.com/office/powerpoint/2010/main" val="1495081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300">
                <a:solidFill>
                  <a:schemeClr val="tx1"/>
                </a:solidFill>
                <a:latin typeface="Lucida Sans Unicode" pitchFamily="34" charset="0"/>
                <a:ea typeface="ＭＳ Ｐゴシック" pitchFamily="80" charset="-128"/>
              </a:defRPr>
            </a:lvl1pPr>
            <a:lvl2pPr marL="37963732" indent="-37506146">
              <a:defRPr sz="2300">
                <a:solidFill>
                  <a:schemeClr val="tx1"/>
                </a:solidFill>
                <a:latin typeface="Lucida Sans Unicode" pitchFamily="34" charset="0"/>
                <a:ea typeface="ＭＳ Ｐゴシック" pitchFamily="80" charset="-128"/>
              </a:defRPr>
            </a:lvl2pPr>
            <a:lvl3pPr>
              <a:defRPr sz="2300">
                <a:solidFill>
                  <a:schemeClr val="tx1"/>
                </a:solidFill>
                <a:latin typeface="Lucida Sans Unicode" pitchFamily="34" charset="0"/>
                <a:ea typeface="ＭＳ Ｐゴシック" pitchFamily="80" charset="-128"/>
              </a:defRPr>
            </a:lvl3pPr>
            <a:lvl4pPr>
              <a:defRPr sz="2300">
                <a:solidFill>
                  <a:schemeClr val="tx1"/>
                </a:solidFill>
                <a:latin typeface="Lucida Sans Unicode" pitchFamily="34" charset="0"/>
                <a:ea typeface="ＭＳ Ｐゴシック" pitchFamily="80" charset="-128"/>
              </a:defRPr>
            </a:lvl4pPr>
            <a:lvl5pPr>
              <a:defRPr sz="2300">
                <a:solidFill>
                  <a:schemeClr val="tx1"/>
                </a:solidFill>
                <a:latin typeface="Lucida Sans Unicode" pitchFamily="34" charset="0"/>
                <a:ea typeface="ＭＳ Ｐゴシック" pitchFamily="80" charset="-128"/>
              </a:defRPr>
            </a:lvl5pPr>
            <a:lvl6pPr marL="457585"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6pPr>
            <a:lvl7pPr marL="915172"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7pPr>
            <a:lvl8pPr marL="1372757"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8pPr>
            <a:lvl9pPr marL="1830343" eaLnBrk="0" fontAlgn="base" hangingPunct="0">
              <a:spcBef>
                <a:spcPct val="50000"/>
              </a:spcBef>
              <a:spcAft>
                <a:spcPct val="0"/>
              </a:spcAft>
              <a:defRPr sz="2300">
                <a:solidFill>
                  <a:schemeClr val="tx1"/>
                </a:solidFill>
                <a:latin typeface="Lucida Sans Unicode" pitchFamily="34" charset="0"/>
                <a:ea typeface="ＭＳ Ｐゴシック" pitchFamily="80" charset="-128"/>
              </a:defRPr>
            </a:lvl9pPr>
          </a:lstStyle>
          <a:p>
            <a:fld id="{C14AB260-E477-438B-888C-7DF41F518BA3}" type="slidenum">
              <a:rPr lang="en-US" altLang="en-US" sz="1200">
                <a:latin typeface="Arial" charset="0"/>
              </a:rPr>
              <a:pPr/>
              <a:t>27</a:t>
            </a:fld>
            <a:endParaRPr lang="en-US" altLang="en-US" sz="1200">
              <a:latin typeface="Arial"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ea typeface="ヒラギノ角ゴ Pro W3" pitchFamily="80" charset="-128"/>
              </a:rPr>
              <a:t>So here are some ideas of the things you might want to do:</a:t>
            </a:r>
          </a:p>
          <a:p>
            <a:pPr eaLnBrk="1" hangingPunct="1"/>
            <a:r>
              <a:rPr lang="en-US" altLang="en-US" sz="1100" dirty="0">
                <a:latin typeface="+mn-lt"/>
                <a:ea typeface="ヒラギノ角ゴ Pro W3" pitchFamily="80" charset="-128"/>
              </a:rPr>
              <a:t>You can</a:t>
            </a:r>
          </a:p>
          <a:p>
            <a:pPr marL="291179" indent="-291179">
              <a:buFont typeface="Arial" panose="020B0604020202020204" pitchFamily="34" charset="0"/>
              <a:buChar char="•"/>
            </a:pPr>
            <a:r>
              <a:rPr lang="en-US" sz="1100" b="1" dirty="0">
                <a:latin typeface="+mn-lt"/>
                <a:cs typeface="Arial" panose="020B0604020202020204" pitchFamily="34" charset="0"/>
              </a:rPr>
              <a:t>Practice</a:t>
            </a:r>
            <a:r>
              <a:rPr lang="en-US" sz="1100" dirty="0">
                <a:latin typeface="+mn-lt"/>
                <a:cs typeface="Arial" panose="020B0604020202020204" pitchFamily="34" charset="0"/>
              </a:rPr>
              <a:t> caring for yourself </a:t>
            </a:r>
          </a:p>
          <a:p>
            <a:pPr marL="291179" indent="-291179">
              <a:buFont typeface="Arial" panose="020B0604020202020204" pitchFamily="34" charset="0"/>
              <a:buChar char="•"/>
            </a:pPr>
            <a:r>
              <a:rPr lang="en-US" sz="1100" b="1" dirty="0">
                <a:latin typeface="+mn-lt"/>
                <a:cs typeface="Arial" panose="020B0604020202020204" pitchFamily="34" charset="0"/>
              </a:rPr>
              <a:t>Ask </a:t>
            </a:r>
            <a:r>
              <a:rPr lang="en-US" sz="1100" dirty="0">
                <a:latin typeface="+mn-lt"/>
                <a:cs typeface="Arial" panose="020B0604020202020204" pitchFamily="34" charset="0"/>
              </a:rPr>
              <a:t>for help when needed</a:t>
            </a:r>
          </a:p>
          <a:p>
            <a:r>
              <a:rPr lang="en-US" sz="1100" dirty="0">
                <a:latin typeface="+mn-lt"/>
                <a:cs typeface="Arial" panose="020B0604020202020204" pitchFamily="34" charset="0"/>
              </a:rPr>
              <a:t>You can </a:t>
            </a:r>
          </a:p>
          <a:p>
            <a:pPr marL="291179" indent="-291179">
              <a:buFont typeface="Arial" panose="020B0604020202020204" pitchFamily="34" charset="0"/>
              <a:buChar char="•"/>
            </a:pPr>
            <a:r>
              <a:rPr lang="en-US" sz="1100" b="1" dirty="0">
                <a:latin typeface="+mn-lt"/>
                <a:cs typeface="Arial" panose="020B0604020202020204" pitchFamily="34" charset="0"/>
              </a:rPr>
              <a:t>Volunteer</a:t>
            </a:r>
            <a:r>
              <a:rPr lang="en-US" sz="1100" dirty="0">
                <a:latin typeface="+mn-lt"/>
                <a:cs typeface="Arial" panose="020B0604020202020204" pitchFamily="34" charset="0"/>
              </a:rPr>
              <a:t> to tell your story about overcoming adversity; As you’ve learned today, many of us have likely been impacted by suicide in some way. Sharing our stories and experiences lets others know that it’s okay to do that and helps them share their own.</a:t>
            </a:r>
          </a:p>
          <a:p>
            <a:r>
              <a:rPr lang="en-US" sz="1100" dirty="0">
                <a:latin typeface="+mn-lt"/>
                <a:cs typeface="Arial" panose="020B0604020202020204" pitchFamily="34" charset="0"/>
              </a:rPr>
              <a:t>You can also</a:t>
            </a:r>
          </a:p>
          <a:p>
            <a:pPr marL="291179" indent="-291179">
              <a:buFont typeface="Arial" panose="020B0604020202020204" pitchFamily="34" charset="0"/>
              <a:buChar char="•"/>
            </a:pPr>
            <a:r>
              <a:rPr lang="en-US" sz="1100" b="1" dirty="0">
                <a:latin typeface="+mn-lt"/>
                <a:cs typeface="Arial" panose="020B0604020202020204" pitchFamily="34" charset="0"/>
              </a:rPr>
              <a:t>Identify</a:t>
            </a:r>
            <a:r>
              <a:rPr lang="en-US" sz="1100" dirty="0">
                <a:latin typeface="+mn-lt"/>
                <a:cs typeface="Arial" panose="020B0604020202020204" pitchFamily="34" charset="0"/>
              </a:rPr>
              <a:t> community resources and share those resources with others. As we mentioned earlier, feel free to use and share the resources from our website. </a:t>
            </a:r>
          </a:p>
          <a:p>
            <a:pPr marL="174708" indent="-174708">
              <a:buFont typeface="Arial" panose="020B0604020202020204" pitchFamily="34" charset="0"/>
              <a:buChar char="•"/>
            </a:pPr>
            <a:r>
              <a:rPr lang="en-US" sz="1100" dirty="0">
                <a:latin typeface="+mn-lt"/>
                <a:cs typeface="Arial" panose="020B0604020202020204" pitchFamily="34" charset="0"/>
              </a:rPr>
              <a:t>Also, depending on what you do, you may be able to influence policies and procedures at your organization with regard to suicide prevention. </a:t>
            </a:r>
          </a:p>
          <a:p>
            <a:pPr marL="291179" indent="-291179">
              <a:buFont typeface="Arial" panose="020B0604020202020204" pitchFamily="34" charset="0"/>
              <a:buChar char="•"/>
            </a:pPr>
            <a:r>
              <a:rPr lang="en-US" sz="1100" dirty="0">
                <a:latin typeface="+mn-lt"/>
                <a:cs typeface="Arial" panose="020B0604020202020204" pitchFamily="34" charset="0"/>
              </a:rPr>
              <a:t>Finally, </a:t>
            </a:r>
            <a:r>
              <a:rPr lang="en-US" sz="1100" b="1" dirty="0">
                <a:latin typeface="+mn-lt"/>
                <a:cs typeface="Arial" panose="020B0604020202020204" pitchFamily="34" charset="0"/>
              </a:rPr>
              <a:t>cultivate kindness </a:t>
            </a:r>
            <a:r>
              <a:rPr lang="en-US" sz="1100" dirty="0">
                <a:latin typeface="+mn-lt"/>
                <a:cs typeface="Arial" panose="020B0604020202020204" pitchFamily="34" charset="0"/>
              </a:rPr>
              <a:t>by being kind to others and yourself</a:t>
            </a:r>
            <a:endParaRPr lang="en-US" altLang="en-US" sz="1100" dirty="0">
              <a:latin typeface="+mn-lt"/>
              <a:ea typeface="ヒラギノ角ゴ Pro W3" pitchFamily="80" charset="-128"/>
            </a:endParaRPr>
          </a:p>
          <a:p>
            <a:pPr eaLnBrk="1" hangingPunct="1"/>
            <a:endParaRPr lang="en-US" altLang="en-US" sz="1100" dirty="0">
              <a:latin typeface="+mn-lt"/>
              <a:ea typeface="ヒラギノ角ゴ Pro W3" pitchFamily="80" charset="-128"/>
            </a:endParaRPr>
          </a:p>
        </p:txBody>
      </p:sp>
    </p:spTree>
    <p:extLst>
      <p:ext uri="{BB962C8B-B14F-4D97-AF65-F5344CB8AC3E}">
        <p14:creationId xmlns:p14="http://schemas.microsoft.com/office/powerpoint/2010/main" val="1299046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we are concluding our </a:t>
            </a:r>
            <a:r>
              <a:rPr lang="en-US" dirty="0" err="1"/>
              <a:t>suicideTALK</a:t>
            </a:r>
            <a:r>
              <a:rPr lang="en-US" dirty="0"/>
              <a:t>, we would like to thank all of our community partners for making this program possible and for working together to prevent suicide in Chatham. We couldn’t do it without them!</a:t>
            </a:r>
          </a:p>
          <a:p>
            <a:endParaRPr lang="en-US" dirty="0"/>
          </a:p>
        </p:txBody>
      </p:sp>
      <p:sp>
        <p:nvSpPr>
          <p:cNvPr id="4" name="Slide Number Placeholder 3"/>
          <p:cNvSpPr>
            <a:spLocks noGrp="1"/>
          </p:cNvSpPr>
          <p:nvPr>
            <p:ph type="sldNum" sz="quarter" idx="10"/>
          </p:nvPr>
        </p:nvSpPr>
        <p:spPr/>
        <p:txBody>
          <a:bodyPr/>
          <a:lstStyle/>
          <a:p>
            <a:pPr defTabSz="931774">
              <a:defRPr/>
            </a:pPr>
            <a:fld id="{8BED35FE-DADD-4208-9C0E-5754423E4AB5}" type="slidenum">
              <a:rPr lang="en-US" altLang="en-US">
                <a:solidFill>
                  <a:srgbClr val="000000"/>
                </a:solidFill>
              </a:rPr>
              <a:pPr defTabSz="931774">
                <a:defRPr/>
              </a:pPr>
              <a:t>28</a:t>
            </a:fld>
            <a:endParaRPr lang="en-US" altLang="en-US">
              <a:solidFill>
                <a:srgbClr val="000000"/>
              </a:solidFill>
            </a:endParaRPr>
          </a:p>
        </p:txBody>
      </p:sp>
    </p:spTree>
    <p:extLst>
      <p:ext uri="{BB962C8B-B14F-4D97-AF65-F5344CB8AC3E}">
        <p14:creationId xmlns:p14="http://schemas.microsoft.com/office/powerpoint/2010/main" val="297840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5787" indent="-290687">
              <a:spcBef>
                <a:spcPct val="30000"/>
              </a:spcBef>
              <a:defRPr sz="1200">
                <a:solidFill>
                  <a:schemeClr val="tx1"/>
                </a:solidFill>
                <a:latin typeface="Arial" panose="020B0604020202020204" pitchFamily="34" charset="0"/>
              </a:defRPr>
            </a:lvl2pPr>
            <a:lvl3pPr marL="1162750" indent="-232550">
              <a:spcBef>
                <a:spcPct val="30000"/>
              </a:spcBef>
              <a:defRPr sz="1200">
                <a:solidFill>
                  <a:schemeClr val="tx1"/>
                </a:solidFill>
                <a:latin typeface="Arial" panose="020B0604020202020204" pitchFamily="34" charset="0"/>
              </a:defRPr>
            </a:lvl3pPr>
            <a:lvl4pPr marL="1627849" indent="-232550">
              <a:spcBef>
                <a:spcPct val="30000"/>
              </a:spcBef>
              <a:defRPr sz="1200">
                <a:solidFill>
                  <a:schemeClr val="tx1"/>
                </a:solidFill>
                <a:latin typeface="Arial" panose="020B0604020202020204" pitchFamily="34" charset="0"/>
              </a:defRPr>
            </a:lvl4pPr>
            <a:lvl5pPr marL="2092950" indent="-232550">
              <a:spcBef>
                <a:spcPct val="30000"/>
              </a:spcBef>
              <a:defRPr sz="1200">
                <a:solidFill>
                  <a:schemeClr val="tx1"/>
                </a:solidFill>
                <a:latin typeface="Arial" panose="020B0604020202020204" pitchFamily="34" charset="0"/>
              </a:defRPr>
            </a:lvl5pPr>
            <a:lvl6pPr marL="2558050" indent="-232550" eaLnBrk="0" fontAlgn="base" hangingPunct="0">
              <a:spcBef>
                <a:spcPct val="30000"/>
              </a:spcBef>
              <a:spcAft>
                <a:spcPct val="0"/>
              </a:spcAft>
              <a:defRPr sz="1200">
                <a:solidFill>
                  <a:schemeClr val="tx1"/>
                </a:solidFill>
                <a:latin typeface="Arial" panose="020B0604020202020204" pitchFamily="34" charset="0"/>
              </a:defRPr>
            </a:lvl6pPr>
            <a:lvl7pPr marL="3023150" indent="-232550" eaLnBrk="0" fontAlgn="base" hangingPunct="0">
              <a:spcBef>
                <a:spcPct val="30000"/>
              </a:spcBef>
              <a:spcAft>
                <a:spcPct val="0"/>
              </a:spcAft>
              <a:defRPr sz="1200">
                <a:solidFill>
                  <a:schemeClr val="tx1"/>
                </a:solidFill>
                <a:latin typeface="Arial" panose="020B0604020202020204" pitchFamily="34" charset="0"/>
              </a:defRPr>
            </a:lvl7pPr>
            <a:lvl8pPr marL="3488250" indent="-232550" eaLnBrk="0" fontAlgn="base" hangingPunct="0">
              <a:spcBef>
                <a:spcPct val="30000"/>
              </a:spcBef>
              <a:spcAft>
                <a:spcPct val="0"/>
              </a:spcAft>
              <a:defRPr sz="1200">
                <a:solidFill>
                  <a:schemeClr val="tx1"/>
                </a:solidFill>
                <a:latin typeface="Arial" panose="020B0604020202020204" pitchFamily="34" charset="0"/>
              </a:defRPr>
            </a:lvl8pPr>
            <a:lvl9pPr marL="3953350" indent="-2325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CC3E5A-9902-49CD-B706-04B8C292530B}" type="datetime1">
              <a:rPr lang="en-US" altLang="en-US" smtClean="0"/>
              <a:pPr>
                <a:spcBef>
                  <a:spcPct val="0"/>
                </a:spcBef>
              </a:pPr>
              <a:t>1/20/19</a:t>
            </a:fld>
            <a:endParaRPr lang="en-US" altLang="en-US"/>
          </a:p>
        </p:txBody>
      </p:sp>
      <p:sp>
        <p:nvSpPr>
          <p:cNvPr id="2969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5787" indent="-290687">
              <a:spcBef>
                <a:spcPct val="30000"/>
              </a:spcBef>
              <a:defRPr sz="1200">
                <a:solidFill>
                  <a:schemeClr val="tx1"/>
                </a:solidFill>
                <a:latin typeface="Arial" panose="020B0604020202020204" pitchFamily="34" charset="0"/>
              </a:defRPr>
            </a:lvl2pPr>
            <a:lvl3pPr marL="1162750" indent="-232550">
              <a:spcBef>
                <a:spcPct val="30000"/>
              </a:spcBef>
              <a:defRPr sz="1200">
                <a:solidFill>
                  <a:schemeClr val="tx1"/>
                </a:solidFill>
                <a:latin typeface="Arial" panose="020B0604020202020204" pitchFamily="34" charset="0"/>
              </a:defRPr>
            </a:lvl3pPr>
            <a:lvl4pPr marL="1627849" indent="-232550">
              <a:spcBef>
                <a:spcPct val="30000"/>
              </a:spcBef>
              <a:defRPr sz="1200">
                <a:solidFill>
                  <a:schemeClr val="tx1"/>
                </a:solidFill>
                <a:latin typeface="Arial" panose="020B0604020202020204" pitchFamily="34" charset="0"/>
              </a:defRPr>
            </a:lvl4pPr>
            <a:lvl5pPr marL="2092950" indent="-232550">
              <a:spcBef>
                <a:spcPct val="30000"/>
              </a:spcBef>
              <a:defRPr sz="1200">
                <a:solidFill>
                  <a:schemeClr val="tx1"/>
                </a:solidFill>
                <a:latin typeface="Arial" panose="020B0604020202020204" pitchFamily="34" charset="0"/>
              </a:defRPr>
            </a:lvl5pPr>
            <a:lvl6pPr marL="2558050" indent="-232550" eaLnBrk="0" fontAlgn="base" hangingPunct="0">
              <a:spcBef>
                <a:spcPct val="30000"/>
              </a:spcBef>
              <a:spcAft>
                <a:spcPct val="0"/>
              </a:spcAft>
              <a:defRPr sz="1200">
                <a:solidFill>
                  <a:schemeClr val="tx1"/>
                </a:solidFill>
                <a:latin typeface="Arial" panose="020B0604020202020204" pitchFamily="34" charset="0"/>
              </a:defRPr>
            </a:lvl6pPr>
            <a:lvl7pPr marL="3023150" indent="-232550" eaLnBrk="0" fontAlgn="base" hangingPunct="0">
              <a:spcBef>
                <a:spcPct val="30000"/>
              </a:spcBef>
              <a:spcAft>
                <a:spcPct val="0"/>
              </a:spcAft>
              <a:defRPr sz="1200">
                <a:solidFill>
                  <a:schemeClr val="tx1"/>
                </a:solidFill>
                <a:latin typeface="Arial" panose="020B0604020202020204" pitchFamily="34" charset="0"/>
              </a:defRPr>
            </a:lvl7pPr>
            <a:lvl8pPr marL="3488250" indent="-232550" eaLnBrk="0" fontAlgn="base" hangingPunct="0">
              <a:spcBef>
                <a:spcPct val="30000"/>
              </a:spcBef>
              <a:spcAft>
                <a:spcPct val="0"/>
              </a:spcAft>
              <a:defRPr sz="1200">
                <a:solidFill>
                  <a:schemeClr val="tx1"/>
                </a:solidFill>
                <a:latin typeface="Arial" panose="020B0604020202020204" pitchFamily="34" charset="0"/>
              </a:defRPr>
            </a:lvl8pPr>
            <a:lvl9pPr marL="3953350" indent="-23255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BC54EA-A6CE-4E05-97AB-E9622ED5394B}" type="slidenum">
              <a:rPr lang="en-US" altLang="en-US" smtClean="0"/>
              <a:pPr>
                <a:spcBef>
                  <a:spcPct val="0"/>
                </a:spcBef>
              </a:pPr>
              <a:t>29</a:t>
            </a:fld>
            <a:endParaRPr lang="en-US" altLang="en-US"/>
          </a:p>
        </p:txBody>
      </p:sp>
      <p:sp>
        <p:nvSpPr>
          <p:cNvPr id="29700" name="Rectangle 2"/>
          <p:cNvSpPr>
            <a:spLocks noGrp="1" noRot="1" noChangeAspect="1" noChangeArrowheads="1" noTextEdit="1"/>
          </p:cNvSpPr>
          <p:nvPr>
            <p:ph type="sldImg"/>
          </p:nvPr>
        </p:nvSpPr>
        <p:spPr>
          <a:ln/>
        </p:spPr>
      </p:sp>
      <p:sp>
        <p:nvSpPr>
          <p:cNvPr id="2970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100" dirty="0">
                <a:latin typeface="+mn-lt"/>
              </a:rPr>
              <a:t>Okay, so we have  couple of minutes left. </a:t>
            </a:r>
          </a:p>
          <a:p>
            <a:pPr eaLnBrk="1" hangingPunct="1"/>
            <a:endParaRPr lang="en-US" altLang="en-US" sz="1100" dirty="0">
              <a:latin typeface="+mn-lt"/>
            </a:endParaRPr>
          </a:p>
          <a:p>
            <a:pPr eaLnBrk="1" hangingPunct="1"/>
            <a:r>
              <a:rPr lang="en-US" altLang="en-US" sz="1100" dirty="0">
                <a:latin typeface="+mn-lt"/>
              </a:rPr>
              <a:t>We’d like to thank all of you for joining us for today’s </a:t>
            </a:r>
            <a:r>
              <a:rPr lang="en-US" altLang="en-US" sz="1100" dirty="0" err="1">
                <a:latin typeface="+mn-lt"/>
              </a:rPr>
              <a:t>suicideTALK</a:t>
            </a:r>
            <a:r>
              <a:rPr lang="en-US" altLang="en-US" sz="1100" dirty="0">
                <a:latin typeface="+mn-lt"/>
              </a:rPr>
              <a:t> webinar. Feel free to contact us with any questions and comments about </a:t>
            </a:r>
            <a:r>
              <a:rPr lang="en-US" altLang="en-US" sz="1100" dirty="0" err="1">
                <a:latin typeface="+mn-lt"/>
              </a:rPr>
              <a:t>suicideTALK</a:t>
            </a:r>
            <a:r>
              <a:rPr lang="en-US" altLang="en-US" sz="1100" dirty="0">
                <a:latin typeface="+mn-lt"/>
              </a:rPr>
              <a:t> and ASIST. </a:t>
            </a:r>
          </a:p>
          <a:p>
            <a:pPr eaLnBrk="1" hangingPunct="1"/>
            <a:endParaRPr lang="en-US" altLang="en-US" sz="1100" dirty="0">
              <a:latin typeface="+mn-lt"/>
            </a:endParaRPr>
          </a:p>
          <a:p>
            <a:pPr defTabSz="931774" eaLnBrk="1" hangingPunct="1">
              <a:defRPr/>
            </a:pPr>
            <a:r>
              <a:rPr lang="en-US" altLang="en-US" sz="1100" dirty="0">
                <a:latin typeface="+mn-lt"/>
              </a:rPr>
              <a:t>We will be sending you a follow up email with more information about our programs as well as a link to our website page with the resources. </a:t>
            </a:r>
          </a:p>
          <a:p>
            <a:pPr eaLnBrk="1" hangingPunct="1"/>
            <a:endParaRPr lang="en-US" altLang="en-US" sz="1100" dirty="0">
              <a:latin typeface="+mn-lt"/>
            </a:endParaRPr>
          </a:p>
          <a:p>
            <a:pPr eaLnBrk="1" hangingPunct="1"/>
            <a:r>
              <a:rPr lang="en-US" altLang="en-US" sz="1100" dirty="0">
                <a:latin typeface="+mn-lt"/>
              </a:rPr>
              <a:t>Please follow us on Facebook and Instagram. </a:t>
            </a:r>
          </a:p>
          <a:p>
            <a:pPr eaLnBrk="1" hangingPunct="1"/>
            <a:endParaRPr lang="en-US" altLang="en-US" sz="1100" dirty="0">
              <a:latin typeface="+mn-lt"/>
            </a:endParaRPr>
          </a:p>
          <a:p>
            <a:pPr eaLnBrk="1" hangingPunct="1"/>
            <a:r>
              <a:rPr lang="en-US" altLang="en-US" sz="1100" dirty="0">
                <a:latin typeface="+mn-lt"/>
              </a:rPr>
              <a:t>Thank you! Good-bye!</a:t>
            </a:r>
          </a:p>
          <a:p>
            <a:pPr eaLnBrk="1" hangingPunct="1"/>
            <a:endParaRPr lang="en-US" altLang="en-US" sz="1100" dirty="0">
              <a:latin typeface="+mn-lt"/>
            </a:endParaRPr>
          </a:p>
        </p:txBody>
      </p:sp>
    </p:spTree>
    <p:extLst>
      <p:ext uri="{BB962C8B-B14F-4D97-AF65-F5344CB8AC3E}">
        <p14:creationId xmlns:p14="http://schemas.microsoft.com/office/powerpoint/2010/main" val="3944197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90 Second PSA: https://www.youtube.com/watch?v=1wssG_Bgp3k </a:t>
            </a:r>
            <a:endParaRPr lang="en-US" dirty="0"/>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3</a:t>
            </a:fld>
            <a:endParaRPr lang="en-US" altLang="en-US"/>
          </a:p>
        </p:txBody>
      </p:sp>
    </p:spTree>
    <p:extLst>
      <p:ext uri="{BB962C8B-B14F-4D97-AF65-F5344CB8AC3E}">
        <p14:creationId xmlns:p14="http://schemas.microsoft.com/office/powerpoint/2010/main" val="3272169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let’s begin with looking at numbers </a:t>
            </a:r>
            <a:r>
              <a:rPr lang="mr-IN" sz="1100" dirty="0">
                <a:latin typeface="+mn-lt"/>
              </a:rPr>
              <a:t>–</a:t>
            </a:r>
            <a:r>
              <a:rPr lang="en-US" sz="1100" dirty="0">
                <a:latin typeface="+mn-lt"/>
              </a:rPr>
              <a:t> statistics </a:t>
            </a:r>
            <a:r>
              <a:rPr lang="mr-IN" sz="1100" dirty="0">
                <a:latin typeface="+mn-lt"/>
              </a:rPr>
              <a:t>–</a:t>
            </a:r>
            <a:r>
              <a:rPr lang="en-US" sz="1100" dirty="0">
                <a:latin typeface="+mn-lt"/>
              </a:rPr>
              <a:t> which speak quite loudly and help us better understand the impact of suicide on communities at large as well as individuals. </a:t>
            </a:r>
          </a:p>
          <a:p>
            <a:endParaRPr lang="en-US" sz="1100" dirty="0">
              <a:latin typeface="+mn-lt"/>
            </a:endParaRPr>
          </a:p>
          <a:p>
            <a:r>
              <a:rPr lang="en-US" sz="1100" dirty="0">
                <a:latin typeface="+mn-lt"/>
              </a:rPr>
              <a:t>First, we’ll look at the bigger picture </a:t>
            </a:r>
            <a:r>
              <a:rPr lang="mr-IN" sz="1100" dirty="0">
                <a:latin typeface="+mn-lt"/>
              </a:rPr>
              <a:t>–</a:t>
            </a:r>
            <a:r>
              <a:rPr lang="en-US" sz="1100" dirty="0">
                <a:latin typeface="+mn-lt"/>
              </a:rPr>
              <a:t> national data on suicide, and then gradually we’ll narrow it down to State and Chatham county level. </a:t>
            </a:r>
          </a:p>
          <a:p>
            <a:endParaRPr lang="en-US" sz="1100" dirty="0">
              <a:latin typeface="+mn-lt"/>
            </a:endParaRPr>
          </a:p>
          <a:p>
            <a:r>
              <a:rPr lang="en-US" sz="1100" dirty="0">
                <a:latin typeface="+mn-lt"/>
              </a:rPr>
              <a:t>According to the latest report by the Centers for Disease Control and Prevention (CDC) that was just released in June this year…</a:t>
            </a:r>
          </a:p>
          <a:p>
            <a:pPr marL="168401" indent="-168401">
              <a:buFont typeface="Arial" panose="020B0604020202020204" pitchFamily="34" charset="0"/>
              <a:buChar char="•"/>
            </a:pPr>
            <a:r>
              <a:rPr lang="en-US" sz="1100" dirty="0">
                <a:latin typeface="+mn-lt"/>
              </a:rPr>
              <a:t>Suicide rates have been rising in nearly every state and in half of states suicide rates went up more than 30% since 1999.</a:t>
            </a:r>
          </a:p>
          <a:p>
            <a:pPr marL="168401" indent="-168401">
              <a:buFont typeface="Arial" panose="020B0604020202020204" pitchFamily="34" charset="0"/>
              <a:buChar char="•"/>
            </a:pPr>
            <a:r>
              <a:rPr lang="en-US" sz="1100" dirty="0">
                <a:latin typeface="+mn-lt"/>
              </a:rPr>
              <a:t>In 2016, nearly 45,000 Americans age 10 or older died by suicide. </a:t>
            </a:r>
          </a:p>
          <a:p>
            <a:pPr marL="168401" indent="-168401">
              <a:buFont typeface="Arial" panose="020B0604020202020204" pitchFamily="34" charset="0"/>
              <a:buChar char="•"/>
            </a:pPr>
            <a:r>
              <a:rPr lang="en-US" sz="1100" dirty="0">
                <a:latin typeface="+mn-lt"/>
              </a:rPr>
              <a:t>Suicide is the 10th leading cause of death and is one of just three leading causes that are on the rise.</a:t>
            </a:r>
          </a:p>
          <a:p>
            <a:pPr marL="168401" indent="-168401">
              <a:buFont typeface="Arial" panose="020B0604020202020204" pitchFamily="34" charset="0"/>
              <a:buChar char="•"/>
            </a:pPr>
            <a:r>
              <a:rPr lang="en-US" sz="1100" dirty="0">
                <a:latin typeface="+mn-lt"/>
              </a:rPr>
              <a:t>The conservative estimate is that for every death by suicide 25 or more people attempt.</a:t>
            </a:r>
          </a:p>
          <a:p>
            <a:pPr marL="168401" indent="-168401">
              <a:buFont typeface="Arial" panose="020B0604020202020204" pitchFamily="34" charset="0"/>
              <a:buChar char="•"/>
            </a:pPr>
            <a:r>
              <a:rPr lang="en-US" sz="1100" dirty="0">
                <a:latin typeface="+mn-lt"/>
              </a:rPr>
              <a:t>In addition to the tremendous emotional cost of suicide there is also an economic impact in medical costs for individuals and families, </a:t>
            </a:r>
          </a:p>
          <a:p>
            <a:r>
              <a:rPr lang="en-US" sz="1100" dirty="0">
                <a:latin typeface="+mn-lt"/>
              </a:rPr>
              <a:t>lost income for families, and lost productivity for employers. Suicide is estimated to costs the US $69 billion annually. </a:t>
            </a:r>
          </a:p>
          <a:p>
            <a:r>
              <a:rPr lang="en-US" sz="1100" dirty="0">
                <a:latin typeface="+mn-lt"/>
              </a:rPr>
              <a:t>--</a:t>
            </a:r>
          </a:p>
          <a:p>
            <a:pPr marL="168401" indent="-168401">
              <a:buFont typeface="Arial" panose="020B0604020202020204" pitchFamily="34" charset="0"/>
              <a:buChar char="•"/>
            </a:pPr>
            <a:endParaRPr lang="en-US" sz="1100" dirty="0">
              <a:latin typeface="+mn-lt"/>
            </a:endParaRPr>
          </a:p>
          <a:p>
            <a:endParaRPr lang="en-US" sz="1100" dirty="0">
              <a:latin typeface="+mn-lt"/>
            </a:endParaRPr>
          </a:p>
          <a:p>
            <a:r>
              <a:rPr lang="en-US" sz="1100" i="1" dirty="0">
                <a:latin typeface="+mn-lt"/>
              </a:rPr>
              <a:t>Source: American Foundation for Suicide Prevention https://afsp.org/about-suicide/suicide-statistics/ </a:t>
            </a:r>
          </a:p>
          <a:p>
            <a:pPr eaLnBrk="1" hangingPunct="1"/>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4</a:t>
            </a:fld>
            <a:endParaRPr lang="en-US" altLang="en-US"/>
          </a:p>
        </p:txBody>
      </p:sp>
    </p:spTree>
    <p:extLst>
      <p:ext uri="{BB962C8B-B14F-4D97-AF65-F5344CB8AC3E}">
        <p14:creationId xmlns:p14="http://schemas.microsoft.com/office/powerpoint/2010/main" val="3876022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Also, while we are talking about the national statistics, we thought it would be important to include the following slide describing suicide rates among the youth.</a:t>
            </a:r>
          </a:p>
          <a:p>
            <a:endParaRPr lang="en-US" sz="1100" dirty="0">
              <a:latin typeface="+mn-lt"/>
            </a:endParaRPr>
          </a:p>
          <a:p>
            <a:pPr defTabSz="931774">
              <a:defRPr/>
            </a:pPr>
            <a:r>
              <a:rPr lang="en-US" sz="1100" dirty="0"/>
              <a:t>This survey was completed with U.S. high school students (9</a:t>
            </a:r>
            <a:r>
              <a:rPr lang="en-US" sz="1100" baseline="30000" dirty="0"/>
              <a:t>th</a:t>
            </a:r>
            <a:r>
              <a:rPr lang="en-US" sz="1100" dirty="0"/>
              <a:t> – 12</a:t>
            </a:r>
            <a:r>
              <a:rPr lang="en-US" sz="1100" baseline="30000" dirty="0"/>
              <a:t>th</a:t>
            </a:r>
            <a:r>
              <a:rPr lang="en-US" sz="1100" dirty="0"/>
              <a:t> grade) in public and private high schools throughout the U.S. in 2017</a:t>
            </a:r>
          </a:p>
          <a:p>
            <a:endParaRPr lang="en-US" sz="1100" dirty="0">
              <a:latin typeface="+mn-lt"/>
            </a:endParaRPr>
          </a:p>
          <a:p>
            <a:r>
              <a:rPr lang="en-US" sz="1100" dirty="0">
                <a:latin typeface="+mn-lt"/>
              </a:rPr>
              <a:t>Few that we’d like to highlight from the most resent CDC report is that in 2017</a:t>
            </a:r>
          </a:p>
          <a:p>
            <a:pPr marL="449068" indent="-449068">
              <a:buFont typeface="Arial" panose="020B0604020202020204" pitchFamily="34" charset="0"/>
              <a:buChar char="•"/>
            </a:pPr>
            <a:r>
              <a:rPr lang="en-US" sz="1100" b="1" dirty="0">
                <a:latin typeface="+mn-lt"/>
                <a:cs typeface="Arial" panose="020B0604020202020204" pitchFamily="34" charset="0"/>
              </a:rPr>
              <a:t>Over 17% </a:t>
            </a:r>
            <a:r>
              <a:rPr lang="en-US" sz="1100" dirty="0">
                <a:latin typeface="+mn-lt"/>
                <a:cs typeface="Arial" panose="020B0604020202020204" pitchFamily="34" charset="0"/>
              </a:rPr>
              <a:t>of students had seriously considered attempting suicide</a:t>
            </a:r>
          </a:p>
          <a:p>
            <a:pPr marL="449068" indent="-449068">
              <a:buFont typeface="Arial" panose="020B0604020202020204" pitchFamily="34" charset="0"/>
              <a:buChar char="•"/>
            </a:pPr>
            <a:r>
              <a:rPr lang="en-US" sz="1100" b="1" dirty="0">
                <a:latin typeface="+mn-lt"/>
                <a:cs typeface="Arial" panose="020B0604020202020204" pitchFamily="34" charset="0"/>
              </a:rPr>
              <a:t>Almost 14% </a:t>
            </a:r>
            <a:r>
              <a:rPr lang="en-US" sz="1100" dirty="0">
                <a:latin typeface="+mn-lt"/>
                <a:cs typeface="Arial" panose="020B0604020202020204" pitchFamily="34" charset="0"/>
              </a:rPr>
              <a:t>of students had made a plan about </a:t>
            </a:r>
            <a:r>
              <a:rPr lang="en-US" sz="1100" b="1" dirty="0">
                <a:latin typeface="+mn-lt"/>
                <a:cs typeface="Arial" panose="020B0604020202020204" pitchFamily="34" charset="0"/>
              </a:rPr>
              <a:t>how</a:t>
            </a:r>
            <a:r>
              <a:rPr lang="en-US" sz="1100" dirty="0">
                <a:latin typeface="+mn-lt"/>
                <a:cs typeface="Arial" panose="020B0604020202020204" pitchFamily="34" charset="0"/>
              </a:rPr>
              <a:t> they would attempt suicide while </a:t>
            </a:r>
            <a:r>
              <a:rPr lang="en-US" sz="1100" b="1" dirty="0">
                <a:latin typeface="+mn-lt"/>
                <a:cs typeface="Arial" panose="020B0604020202020204" pitchFamily="34" charset="0"/>
              </a:rPr>
              <a:t>7.4% </a:t>
            </a:r>
            <a:r>
              <a:rPr lang="en-US" sz="1100" dirty="0">
                <a:latin typeface="+mn-lt"/>
                <a:cs typeface="Arial" panose="020B0604020202020204" pitchFamily="34" charset="0"/>
              </a:rPr>
              <a:t>of students had actually attempted suicide one or more times</a:t>
            </a:r>
          </a:p>
          <a:p>
            <a:pPr marL="449068" indent="-449068">
              <a:buFont typeface="Arial" panose="020B0604020202020204" pitchFamily="34" charset="0"/>
              <a:buChar char="•"/>
            </a:pPr>
            <a:r>
              <a:rPr lang="en-US" sz="1100" b="1" dirty="0">
                <a:latin typeface="+mn-lt"/>
                <a:cs typeface="Arial" panose="020B0604020202020204" pitchFamily="34" charset="0"/>
              </a:rPr>
              <a:t>Female</a:t>
            </a:r>
            <a:r>
              <a:rPr lang="en-US" sz="1100" dirty="0">
                <a:latin typeface="+mn-lt"/>
                <a:cs typeface="Arial" panose="020B0604020202020204" pitchFamily="34" charset="0"/>
              </a:rPr>
              <a:t> students were </a:t>
            </a:r>
            <a:r>
              <a:rPr lang="en-US" sz="1100" b="1" dirty="0">
                <a:latin typeface="+mn-lt"/>
                <a:cs typeface="Arial" panose="020B0604020202020204" pitchFamily="34" charset="0"/>
              </a:rPr>
              <a:t>twice</a:t>
            </a:r>
            <a:r>
              <a:rPr lang="en-US" sz="1100" dirty="0">
                <a:latin typeface="+mn-lt"/>
                <a:cs typeface="Arial" panose="020B0604020202020204" pitchFamily="34" charset="0"/>
              </a:rPr>
              <a:t> as likely as </a:t>
            </a:r>
            <a:r>
              <a:rPr lang="en-US" sz="1100" b="1" dirty="0">
                <a:latin typeface="+mn-lt"/>
                <a:cs typeface="Arial" panose="020B0604020202020204" pitchFamily="34" charset="0"/>
              </a:rPr>
              <a:t>male</a:t>
            </a:r>
            <a:r>
              <a:rPr lang="en-US" sz="1100" dirty="0">
                <a:latin typeface="+mn-lt"/>
                <a:cs typeface="Arial" panose="020B0604020202020204" pitchFamily="34" charset="0"/>
              </a:rPr>
              <a:t> students to have seriously considered attempting suicide</a:t>
            </a:r>
          </a:p>
          <a:p>
            <a:pPr marL="449068" indent="-449068">
              <a:buFont typeface="Arial" panose="020B0604020202020204" pitchFamily="34" charset="0"/>
              <a:buChar char="•"/>
            </a:pPr>
            <a:r>
              <a:rPr lang="en-US" sz="1100" b="1" dirty="0">
                <a:latin typeface="+mn-lt"/>
                <a:cs typeface="Arial" panose="020B0604020202020204" pitchFamily="34" charset="0"/>
              </a:rPr>
              <a:t>Also, about one third </a:t>
            </a:r>
            <a:r>
              <a:rPr lang="en-US" sz="1100" dirty="0">
                <a:latin typeface="+mn-lt"/>
                <a:cs typeface="Arial" panose="020B0604020202020204" pitchFamily="34" charset="0"/>
              </a:rPr>
              <a:t>of students had felt so sad or hopeless almost every day for 2 or more weeks in a row that they stopped doing some usual activities</a:t>
            </a:r>
          </a:p>
          <a:p>
            <a:pPr marL="449068" indent="-449068">
              <a:buFont typeface="Arial" panose="020B0604020202020204" pitchFamily="34" charset="0"/>
              <a:buChar char="•"/>
            </a:pPr>
            <a:r>
              <a:rPr lang="en-US" sz="1100" b="1" dirty="0">
                <a:latin typeface="+mn-lt"/>
                <a:cs typeface="Arial" panose="020B0604020202020204" pitchFamily="34" charset="0"/>
              </a:rPr>
              <a:t>Lesbian, gay, and bisexual </a:t>
            </a:r>
            <a:r>
              <a:rPr lang="en-US" sz="1100" dirty="0">
                <a:latin typeface="+mn-lt"/>
                <a:cs typeface="Arial" panose="020B0604020202020204" pitchFamily="34" charset="0"/>
              </a:rPr>
              <a:t>youth</a:t>
            </a:r>
            <a:r>
              <a:rPr lang="en-US" sz="1100" b="1" dirty="0">
                <a:latin typeface="+mn-lt"/>
                <a:cs typeface="Arial" panose="020B0604020202020204" pitchFamily="34" charset="0"/>
              </a:rPr>
              <a:t> </a:t>
            </a:r>
            <a:r>
              <a:rPr lang="en-US" sz="1100" dirty="0">
                <a:latin typeface="+mn-lt"/>
                <a:cs typeface="Arial" panose="020B0604020202020204" pitchFamily="34" charset="0"/>
              </a:rPr>
              <a:t>seriously contemplate suicide at almost </a:t>
            </a:r>
            <a:r>
              <a:rPr lang="en-US" sz="1100" b="1" dirty="0">
                <a:latin typeface="+mn-lt"/>
                <a:cs typeface="Arial" panose="020B0604020202020204" pitchFamily="34" charset="0"/>
              </a:rPr>
              <a:t>three times </a:t>
            </a:r>
            <a:r>
              <a:rPr lang="en-US" sz="1100" dirty="0">
                <a:latin typeface="+mn-lt"/>
                <a:cs typeface="Arial" panose="020B0604020202020204" pitchFamily="34" charset="0"/>
              </a:rPr>
              <a:t>the rate of heterosexual youth</a:t>
            </a:r>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8BED35FE-DADD-4208-9C0E-5754423E4AB5}" type="slidenum">
              <a:rPr lang="en-US" altLang="en-US" smtClean="0"/>
              <a:pPr/>
              <a:t>5</a:t>
            </a:fld>
            <a:endParaRPr lang="en-US" altLang="en-US"/>
          </a:p>
        </p:txBody>
      </p:sp>
    </p:spTree>
    <p:extLst>
      <p:ext uri="{BB962C8B-B14F-4D97-AF65-F5344CB8AC3E}">
        <p14:creationId xmlns:p14="http://schemas.microsoft.com/office/powerpoint/2010/main" val="2465287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Now let’s take a look at the Georgia statistics:</a:t>
            </a:r>
          </a:p>
          <a:p>
            <a:pPr marL="168401" indent="-168401">
              <a:buFont typeface="Arial" panose="020B0604020202020204" pitchFamily="34" charset="0"/>
              <a:buChar char="•"/>
            </a:pPr>
            <a:r>
              <a:rPr lang="en-US" sz="1100" dirty="0">
                <a:latin typeface="+mn-lt"/>
              </a:rPr>
              <a:t>The suicide rate in GA has increased 16.2% since 1999. </a:t>
            </a:r>
          </a:p>
          <a:p>
            <a:pPr marL="168401" indent="-168401">
              <a:buFont typeface="Arial" panose="020B0604020202020204" pitchFamily="34" charset="0"/>
              <a:buChar char="•"/>
            </a:pPr>
            <a:r>
              <a:rPr lang="en-US" sz="1100" dirty="0">
                <a:latin typeface="+mn-lt"/>
              </a:rPr>
              <a:t>Over the last year, there was a total of 1,409 </a:t>
            </a:r>
            <a:r>
              <a:rPr lang="en-US" sz="1100" b="1" dirty="0">
                <a:latin typeface="+mn-lt"/>
              </a:rPr>
              <a:t>reported</a:t>
            </a:r>
            <a:r>
              <a:rPr lang="en-US" sz="1100" dirty="0">
                <a:latin typeface="+mn-lt"/>
              </a:rPr>
              <a:t> deaths by suicide. I emphasize the word “reported” because sometime in cases were there might’ve been suicide, the cause of death is actually unclear.</a:t>
            </a:r>
          </a:p>
          <a:p>
            <a:pPr marL="168401" indent="-168401" defTabSz="931774">
              <a:buFont typeface="Arial" panose="020B0604020202020204" pitchFamily="34" charset="0"/>
              <a:buChar char="•"/>
              <a:defRPr/>
            </a:pPr>
            <a:r>
              <a:rPr lang="en-US" sz="1100" dirty="0">
                <a:latin typeface="+mn-lt"/>
              </a:rPr>
              <a:t>Suicide is the 2</a:t>
            </a:r>
            <a:r>
              <a:rPr lang="en-US" sz="1100" baseline="30000" dirty="0">
                <a:latin typeface="+mn-lt"/>
              </a:rPr>
              <a:t>nd</a:t>
            </a:r>
            <a:r>
              <a:rPr lang="en-US" sz="1100" dirty="0">
                <a:latin typeface="+mn-lt"/>
              </a:rPr>
              <a:t> leading cause of death for ages 25-34 and the 3</a:t>
            </a:r>
            <a:r>
              <a:rPr lang="en-US" sz="1100" baseline="30000" dirty="0">
                <a:latin typeface="+mn-lt"/>
              </a:rPr>
              <a:t>rd</a:t>
            </a:r>
            <a:r>
              <a:rPr lang="en-US" sz="1100" dirty="0">
                <a:latin typeface="+mn-lt"/>
              </a:rPr>
              <a:t> leading cause of death for ages 15-24. Last year’s statistics indicated that suicide was the 3</a:t>
            </a:r>
            <a:r>
              <a:rPr lang="en-US" sz="1100" baseline="30000" dirty="0">
                <a:latin typeface="+mn-lt"/>
              </a:rPr>
              <a:t>rd</a:t>
            </a:r>
            <a:r>
              <a:rPr lang="en-US" sz="1100" dirty="0">
                <a:latin typeface="+mn-lt"/>
              </a:rPr>
              <a:t> leading cause of death for ages </a:t>
            </a:r>
            <a:r>
              <a:rPr lang="en-US" sz="1100" b="1" dirty="0">
                <a:latin typeface="+mn-lt"/>
              </a:rPr>
              <a:t>10</a:t>
            </a:r>
            <a:r>
              <a:rPr lang="en-US" sz="1100" dirty="0">
                <a:latin typeface="+mn-lt"/>
              </a:rPr>
              <a:t>-24.</a:t>
            </a:r>
          </a:p>
          <a:p>
            <a:pPr marL="168401" indent="-168401">
              <a:buFont typeface="Arial" panose="020B0604020202020204" pitchFamily="34" charset="0"/>
              <a:buChar char="•"/>
            </a:pPr>
            <a:r>
              <a:rPr lang="en-US" sz="1100" dirty="0">
                <a:latin typeface="+mn-lt"/>
              </a:rPr>
              <a:t>Also, in Georgia twice as many people die by suicide as by homicide and nearly as many people die by suicide as by motor vehicle accidents.</a:t>
            </a:r>
          </a:p>
          <a:p>
            <a:pPr marL="168401" indent="-168401">
              <a:buFont typeface="Arial" panose="020B0604020202020204" pitchFamily="34" charset="0"/>
              <a:buChar char="•"/>
            </a:pPr>
            <a:r>
              <a:rPr lang="en-US" sz="1100" dirty="0">
                <a:latin typeface="+mn-lt"/>
              </a:rPr>
              <a:t>On average, one person dies by suicide every six hours in Georgia.</a:t>
            </a:r>
          </a:p>
          <a:p>
            <a:endParaRPr lang="en-US" sz="1100" dirty="0">
              <a:latin typeface="+mn-lt"/>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6</a:t>
            </a:fld>
            <a:endParaRPr lang="en-US"/>
          </a:p>
        </p:txBody>
      </p:sp>
    </p:spTree>
    <p:extLst>
      <p:ext uri="{BB962C8B-B14F-4D97-AF65-F5344CB8AC3E}">
        <p14:creationId xmlns:p14="http://schemas.microsoft.com/office/powerpoint/2010/main" val="306746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Now, let’s take a closer look at Chatham County, the community we have launched the Prevent Suicide Today program in, and how it has been impacted by suicide:</a:t>
            </a:r>
          </a:p>
          <a:p>
            <a:pPr marL="171425" indent="-171425">
              <a:buFont typeface="Arial" panose="020B0604020202020204" pitchFamily="34" charset="0"/>
              <a:buChar char="•"/>
            </a:pPr>
            <a:r>
              <a:rPr lang="en-US" sz="1100" dirty="0">
                <a:latin typeface="+mn-lt"/>
              </a:rPr>
              <a:t>It is estimated</a:t>
            </a:r>
            <a:r>
              <a:rPr lang="en-US" sz="1100">
                <a:latin typeface="+mn-lt"/>
              </a:rPr>
              <a:t>, </a:t>
            </a:r>
            <a:r>
              <a:rPr lang="en-US" sz="1100" smtClean="0">
                <a:latin typeface="+mn-lt"/>
              </a:rPr>
              <a:t>conservatively, </a:t>
            </a:r>
            <a:r>
              <a:rPr lang="en-US" sz="1100" dirty="0">
                <a:latin typeface="+mn-lt"/>
              </a:rPr>
              <a:t>that in 2016, almost twelve hundred people attempted suicide in Chatham County. </a:t>
            </a:r>
          </a:p>
          <a:p>
            <a:pPr marL="171425" indent="-171425">
              <a:buFont typeface="Arial" panose="020B0604020202020204" pitchFamily="34" charset="0"/>
              <a:buChar char="•"/>
            </a:pPr>
            <a:r>
              <a:rPr lang="en-US" sz="1100" dirty="0">
                <a:latin typeface="+mn-lt"/>
              </a:rPr>
              <a:t>Reportedly, 47 people died by suicide. This compares to 54 deaths through motor vehicle accidents and 52 deaths by homicide in Chatham County. </a:t>
            </a:r>
          </a:p>
          <a:p>
            <a:pPr marL="171425" indent="-171425">
              <a:buFont typeface="Arial" panose="020B0604020202020204" pitchFamily="34" charset="0"/>
              <a:buChar char="•"/>
            </a:pPr>
            <a:r>
              <a:rPr lang="en-US" sz="1100" dirty="0">
                <a:latin typeface="+mn-lt"/>
              </a:rPr>
              <a:t>Among those who lost t heir lives to suicide, there were twice as many males as females; 2 individuals were between ages 10 and 19.</a:t>
            </a:r>
          </a:p>
          <a:p>
            <a:endParaRPr lang="en-US" sz="1100" dirty="0">
              <a:latin typeface="+mn-lt"/>
            </a:endParaRPr>
          </a:p>
          <a:p>
            <a:r>
              <a:rPr lang="en-US" sz="1100" dirty="0">
                <a:latin typeface="+mn-lt"/>
              </a:rPr>
              <a:t>Each of those 47 individuals had family, friends, co-workers, and others who were impacted by their death. </a:t>
            </a:r>
          </a:p>
          <a:p>
            <a:endParaRPr lang="en-US" sz="1100" dirty="0">
              <a:latin typeface="+mn-lt"/>
            </a:endParaRPr>
          </a:p>
          <a:p>
            <a:r>
              <a:rPr lang="en-US" sz="1100" dirty="0">
                <a:latin typeface="+mn-lt"/>
              </a:rPr>
              <a:t>Suicide impacts us all as a community and these numbers, these people, these lives tell us that we, as a community, have a lot of work to do in suicide prevention. </a:t>
            </a:r>
          </a:p>
          <a:p>
            <a:endParaRPr lang="en-US" sz="1100" dirty="0">
              <a:latin typeface="+mn-lt"/>
            </a:endParaRPr>
          </a:p>
          <a:p>
            <a:pPr defTabSz="948507">
              <a:defRPr/>
            </a:pPr>
            <a:r>
              <a:rPr lang="en-US" sz="1100" dirty="0">
                <a:latin typeface="+mn-lt"/>
              </a:rPr>
              <a:t>So let’s take a moment and reflect on suicide’s impact in our own lives by thinking through the following questions:</a:t>
            </a:r>
          </a:p>
          <a:p>
            <a:pPr defTabSz="948507">
              <a:defRPr/>
            </a:pPr>
            <a:endParaRPr lang="en-US" sz="1100" dirty="0">
              <a:latin typeface="+mn-lt"/>
            </a:endParaRP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died or might have died by suicide?</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injured themselves with suicide in mind?</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who has/had (or whom you now suspect has/had) thoughts of suicide?</a:t>
            </a:r>
          </a:p>
          <a:p>
            <a:pPr marL="171425" indent="-171425" defTabSz="914266">
              <a:buFont typeface="Arial" panose="020B0604020202020204" pitchFamily="34" charset="0"/>
              <a:buChar char="•"/>
              <a:defRPr/>
            </a:pPr>
            <a:r>
              <a:rPr lang="en-US" altLang="en-US" sz="1100" dirty="0">
                <a:latin typeface="+mn-lt"/>
                <a:ea typeface="ＭＳ Ｐゴシック" pitchFamily="80" charset="-128"/>
              </a:rPr>
              <a:t>Do you know someone, including you, who is or has been personally impacted by suicide?</a:t>
            </a:r>
            <a:endParaRPr lang="en-US" sz="1100" dirty="0">
              <a:latin typeface="+mn-lt"/>
            </a:endParaRPr>
          </a:p>
          <a:p>
            <a:endParaRPr lang="en-US" sz="1100" dirty="0">
              <a:latin typeface="+mn-lt"/>
            </a:endParaRPr>
          </a:p>
          <a:p>
            <a:pPr defTabSz="914266">
              <a:defRPr/>
            </a:pPr>
            <a:r>
              <a:rPr lang="en-US" sz="1100" dirty="0">
                <a:latin typeface="+mn-lt"/>
              </a:rPr>
              <a:t>In our Prevent Suicide Today work in the community, we see that for many people the answer to  these questions is often a “yes”. It may be for you as well. </a:t>
            </a:r>
          </a:p>
          <a:p>
            <a:pPr defTabSz="914266">
              <a:defRPr/>
            </a:pPr>
            <a:endParaRPr lang="en-US" sz="1100" dirty="0">
              <a:latin typeface="+mn-lt"/>
            </a:endParaRPr>
          </a:p>
          <a:p>
            <a:endParaRPr lang="en-US" sz="1100" dirty="0">
              <a:latin typeface="+mn-lt"/>
            </a:endParaRPr>
          </a:p>
          <a:p>
            <a:endParaRPr lang="en-US" sz="1100" dirty="0">
              <a:latin typeface="+mn-lt"/>
            </a:endParaRPr>
          </a:p>
          <a:p>
            <a:endParaRPr lang="en-US" sz="1100" dirty="0">
              <a:latin typeface="+mn-lt"/>
            </a:endParaRPr>
          </a:p>
          <a:p>
            <a:r>
              <a:rPr lang="en-US" sz="1100" i="1" dirty="0">
                <a:latin typeface="+mn-lt"/>
              </a:rPr>
              <a:t>Source: </a:t>
            </a:r>
            <a:r>
              <a:rPr lang="en-US" i="1" dirty="0">
                <a:latin typeface="Arial"/>
                <a:cs typeface="Arial"/>
              </a:rPr>
              <a:t>Georgia OASIS Data, Suicide 2017 </a:t>
            </a:r>
            <a:r>
              <a:rPr lang="en-US" dirty="0">
                <a:latin typeface="Arial"/>
                <a:cs typeface="Arial"/>
              </a:rPr>
              <a:t>https://oasis.state.ga.us/oasis/webquery/qryMortality.aspx</a:t>
            </a:r>
            <a:endParaRPr lang="en-US" sz="1100" i="1" dirty="0">
              <a:latin typeface="+mn-lt"/>
              <a:cs typeface="Calibri"/>
            </a:endParaRPr>
          </a:p>
          <a:p>
            <a:endParaRPr lang="en-US" sz="1100" dirty="0">
              <a:latin typeface="+mn-lt"/>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7</a:t>
            </a:fld>
            <a:endParaRPr lang="en-US"/>
          </a:p>
        </p:txBody>
      </p:sp>
    </p:spTree>
    <p:extLst>
      <p:ext uri="{BB962C8B-B14F-4D97-AF65-F5344CB8AC3E}">
        <p14:creationId xmlns:p14="http://schemas.microsoft.com/office/powerpoint/2010/main" val="627068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mn-lt"/>
                <a:ea typeface="ＭＳ Ｐゴシック" pitchFamily="80" charset="-128"/>
              </a:rPr>
              <a:t>So yes, every single suicidal act has a lasting impact on those left behind. It is very likely that over our lifetime all of us will be touched by suicide, in one way or another.</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Just recently many people felt the impact of suicide when the news reported the deaths by suicide of Kate Spade and Anthony Bourdain. </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Now, what does that say about suicide? One of the things it says is that suicide can affect people from all walks of life and it could happen to any of us. </a:t>
            </a:r>
          </a:p>
          <a:p>
            <a:pPr eaLnBrk="1" hangingPunct="1"/>
            <a:endParaRPr lang="en-US" altLang="en-US" sz="1100" dirty="0">
              <a:latin typeface="+mn-lt"/>
              <a:ea typeface="ＭＳ Ｐゴシック" pitchFamily="80" charset="-128"/>
            </a:endParaRPr>
          </a:p>
          <a:p>
            <a:pPr defTabSz="931774" eaLnBrk="1" hangingPunct="1">
              <a:defRPr/>
            </a:pPr>
            <a:r>
              <a:rPr lang="en-US" altLang="en-US" sz="1100" dirty="0">
                <a:latin typeface="+mn-lt"/>
                <a:ea typeface="ＭＳ Ｐゴシック" pitchFamily="80" charset="-128"/>
              </a:rPr>
              <a:t>Acknowledging this helps us better understand the value of speaking openly about suicide. When we recognize the potential for suicide in everyone—in our coworkers, classmates, friends, family members, even ourselves—then we are more likely to do something to help </a:t>
            </a:r>
            <a:r>
              <a:rPr lang="en-US" altLang="en-US" sz="1100" b="1" dirty="0">
                <a:latin typeface="+mn-lt"/>
                <a:ea typeface="ＭＳ Ｐゴシック" pitchFamily="80" charset="-128"/>
              </a:rPr>
              <a:t>prevent</a:t>
            </a:r>
            <a:r>
              <a:rPr lang="en-US" altLang="en-US" sz="1100" dirty="0">
                <a:latin typeface="+mn-lt"/>
                <a:ea typeface="ＭＳ Ｐゴシック" pitchFamily="80" charset="-128"/>
              </a:rPr>
              <a:t> it.</a:t>
            </a:r>
          </a:p>
          <a:p>
            <a:pPr eaLnBrk="1" hangingPunct="1"/>
            <a:endParaRPr lang="en-US" altLang="en-US" sz="1100" dirty="0">
              <a:latin typeface="+mn-lt"/>
              <a:ea typeface="ＭＳ Ｐゴシック" pitchFamily="80" charset="-128"/>
            </a:endParaRPr>
          </a:p>
          <a:p>
            <a:pPr eaLnBrk="1" hangingPunct="1"/>
            <a:r>
              <a:rPr lang="en-US" altLang="en-US" sz="1100" dirty="0">
                <a:latin typeface="+mn-lt"/>
                <a:ea typeface="ＭＳ Ｐゴシック" pitchFamily="80" charset="-128"/>
              </a:rPr>
              <a:t>Later in the session we will provide you with more information on how </a:t>
            </a:r>
            <a:r>
              <a:rPr lang="en-US" altLang="en-US" sz="1100" b="1" dirty="0">
                <a:latin typeface="+mn-lt"/>
                <a:ea typeface="ＭＳ Ｐゴシック" pitchFamily="80" charset="-128"/>
              </a:rPr>
              <a:t>you</a:t>
            </a:r>
            <a:r>
              <a:rPr lang="en-US" altLang="en-US" sz="1100" dirty="0">
                <a:latin typeface="+mn-lt"/>
                <a:ea typeface="ＭＳ Ｐゴシック" pitchFamily="80" charset="-128"/>
              </a:rPr>
              <a:t> can help prevent suicide in your community. </a:t>
            </a: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8</a:t>
            </a:fld>
            <a:endParaRPr lang="en-US"/>
          </a:p>
        </p:txBody>
      </p:sp>
    </p:spTree>
    <p:extLst>
      <p:ext uri="{BB962C8B-B14F-4D97-AF65-F5344CB8AC3E}">
        <p14:creationId xmlns:p14="http://schemas.microsoft.com/office/powerpoint/2010/main" val="1206151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Before we talk about prevention methods, we’d like to discuss some false ideas associated with people with suicidal thoughts. </a:t>
            </a:r>
            <a:endParaRPr lang="en-US" sz="1100" dirty="0">
              <a:latin typeface="Calibri"/>
              <a:cs typeface="Calibri"/>
            </a:endParaRPr>
          </a:p>
          <a:p>
            <a:r>
              <a:rPr lang="en-US" dirty="0">
                <a:latin typeface="Arial"/>
                <a:cs typeface="Arial"/>
              </a:rPr>
              <a:t>To help someone at risk of suicide we need to separate myths from facts. That’s why it is important to recognize these misconceptions. </a:t>
            </a:r>
            <a:endParaRPr lang="en-US" sz="1100" dirty="0">
              <a:latin typeface="Arial"/>
              <a:cs typeface="Arial"/>
            </a:endParaRPr>
          </a:p>
          <a:p>
            <a:endParaRPr lang="en-US" sz="1100" dirty="0">
              <a:latin typeface="+mn-lt"/>
            </a:endParaRPr>
          </a:p>
          <a:p>
            <a:pPr defTabSz="948507">
              <a:defRPr/>
            </a:pPr>
            <a:r>
              <a:rPr lang="en-US" sz="1100" dirty="0">
                <a:latin typeface="+mn-lt"/>
              </a:rPr>
              <a:t>While there are many myths about suicide, we would like to highlight just five of the most common misconceptions: </a:t>
            </a:r>
          </a:p>
          <a:p>
            <a:pPr defTabSz="948507">
              <a:defRPr/>
            </a:pPr>
            <a:endParaRPr lang="en-US" sz="1100" b="1" i="1" dirty="0">
              <a:latin typeface="+mn-lt"/>
              <a:cs typeface="Arial" panose="020B0604020202020204" pitchFamily="34" charset="0"/>
            </a:endParaRPr>
          </a:p>
          <a:p>
            <a:pPr defTabSz="948507">
              <a:defRPr/>
            </a:pPr>
            <a:r>
              <a:rPr lang="en-US" sz="1100" b="1" i="1" dirty="0">
                <a:latin typeface="+mn-lt"/>
                <a:cs typeface="Arial" panose="020B0604020202020204" pitchFamily="34" charset="0"/>
              </a:rPr>
              <a:t>#1 People who talk about suicide won’t really do it.</a:t>
            </a:r>
          </a:p>
          <a:p>
            <a:pPr defTabSz="948507">
              <a:defRPr/>
            </a:pPr>
            <a:r>
              <a:rPr lang="en-US" sz="1100" dirty="0">
                <a:latin typeface="+mn-lt"/>
                <a:cs typeface="Arial" panose="020B0604020202020204" pitchFamily="34" charset="0"/>
              </a:rPr>
              <a:t>This is false.</a:t>
            </a:r>
          </a:p>
          <a:p>
            <a:pPr defTabSz="948507">
              <a:defRPr/>
            </a:pPr>
            <a:r>
              <a:rPr lang="en-US" sz="1100" dirty="0">
                <a:latin typeface="+mn-lt"/>
                <a:cs typeface="Arial" panose="020B0604020202020204" pitchFamily="34" charset="0"/>
              </a:rPr>
              <a:t>According to research, as many as 75% of people who attempt suicide do or say something to indicate their state of mind and intentions before they act. </a:t>
            </a:r>
          </a:p>
          <a:p>
            <a:pPr defTabSz="948507">
              <a:defRPr/>
            </a:pPr>
            <a:r>
              <a:rPr lang="en-US" sz="1100" dirty="0">
                <a:latin typeface="+mn-lt"/>
                <a:cs typeface="Arial" panose="020B0604020202020204" pitchFamily="34" charset="0"/>
              </a:rPr>
              <a:t>Talking about suicide may be a plea for help for those people.</a:t>
            </a:r>
            <a:r>
              <a:rPr lang="en-US" sz="1100" dirty="0">
                <a:latin typeface="+mn-lt"/>
                <a:cs typeface="Calibri"/>
              </a:rPr>
              <a:t/>
            </a:r>
            <a:br>
              <a:rPr lang="en-US" sz="1100" dirty="0">
                <a:latin typeface="+mn-lt"/>
                <a:cs typeface="Calibri"/>
              </a:rPr>
            </a:br>
            <a:endParaRPr lang="en-US" sz="1100" i="1" dirty="0">
              <a:latin typeface="+mn-lt"/>
              <a:cs typeface="Arial" panose="020B0604020202020204" pitchFamily="34" charset="0"/>
            </a:endParaRPr>
          </a:p>
          <a:p>
            <a:pPr defTabSz="948507">
              <a:defRPr/>
            </a:pPr>
            <a:endParaRPr lang="en-US" sz="1100" i="1" dirty="0">
              <a:latin typeface="+mn-lt"/>
              <a:cs typeface="Arial" panose="020B0604020202020204" pitchFamily="34" charset="0"/>
            </a:endParaRPr>
          </a:p>
          <a:p>
            <a:endParaRPr lang="en-US" sz="1100" dirty="0">
              <a:latin typeface="+mn-lt"/>
            </a:endParaRPr>
          </a:p>
          <a:p>
            <a:endParaRPr lang="en-US" sz="1100" dirty="0">
              <a:latin typeface="+mn-lt"/>
            </a:endParaRPr>
          </a:p>
        </p:txBody>
      </p:sp>
      <p:sp>
        <p:nvSpPr>
          <p:cNvPr id="4" name="Slide Number Placeholder 3"/>
          <p:cNvSpPr>
            <a:spLocks noGrp="1"/>
          </p:cNvSpPr>
          <p:nvPr>
            <p:ph type="sldNum" sz="quarter" idx="10"/>
          </p:nvPr>
        </p:nvSpPr>
        <p:spPr/>
        <p:txBody>
          <a:bodyPr/>
          <a:lstStyle/>
          <a:p>
            <a:fld id="{BD4EE3AD-584E-4774-B23F-E9D006D78DF0}" type="slidenum">
              <a:rPr lang="en-US" smtClean="0"/>
              <a:t>9</a:t>
            </a:fld>
            <a:endParaRPr lang="en-US"/>
          </a:p>
        </p:txBody>
      </p:sp>
    </p:spTree>
    <p:extLst>
      <p:ext uri="{BB962C8B-B14F-4D97-AF65-F5344CB8AC3E}">
        <p14:creationId xmlns:p14="http://schemas.microsoft.com/office/powerpoint/2010/main" val="327256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41616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16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3300" y="828675"/>
            <a:ext cx="1917700" cy="57991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0200" y="828675"/>
            <a:ext cx="5600700" cy="57991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623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123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2439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828675"/>
            <a:ext cx="3352800" cy="444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28675"/>
            <a:ext cx="3352800" cy="4441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4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5418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858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49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227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02364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8" descr="SlideBackground_Blue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9" name="Rectangle 55"/>
          <p:cNvSpPr>
            <a:spLocks noChangeArrowheads="1"/>
          </p:cNvSpPr>
          <p:nvPr userDrawn="1"/>
        </p:nvSpPr>
        <p:spPr bwMode="auto">
          <a:xfrm>
            <a:off x="0" y="6607175"/>
            <a:ext cx="9144000" cy="249238"/>
          </a:xfrm>
          <a:prstGeom prst="rect">
            <a:avLst/>
          </a:prstGeom>
          <a:gradFill rotWithShape="0">
            <a:gsLst>
              <a:gs pos="0">
                <a:schemeClr val="tx1"/>
              </a:gs>
              <a:gs pos="100000">
                <a:schemeClr val="bg2"/>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0" name="Rectangle 56"/>
          <p:cNvSpPr>
            <a:spLocks noChangeArrowheads="1"/>
          </p:cNvSpPr>
          <p:nvPr userDrawn="1"/>
        </p:nvSpPr>
        <p:spPr bwMode="auto">
          <a:xfrm>
            <a:off x="0" y="6159500"/>
            <a:ext cx="9144000" cy="214313"/>
          </a:xfrm>
          <a:prstGeom prst="rect">
            <a:avLst/>
          </a:prstGeom>
          <a:gradFill rotWithShape="0">
            <a:gsLst>
              <a:gs pos="0">
                <a:srgbClr val="EBF2F2"/>
              </a:gs>
              <a:gs pos="100000">
                <a:schemeClr val="bg1"/>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1" name="Rectangle 57"/>
          <p:cNvSpPr>
            <a:spLocks noChangeArrowheads="1"/>
          </p:cNvSpPr>
          <p:nvPr userDrawn="1"/>
        </p:nvSpPr>
        <p:spPr bwMode="auto">
          <a:xfrm>
            <a:off x="0" y="6099175"/>
            <a:ext cx="9144000" cy="77788"/>
          </a:xfrm>
          <a:prstGeom prst="rect">
            <a:avLst/>
          </a:prstGeom>
          <a:gradFill rotWithShape="0">
            <a:gsLst>
              <a:gs pos="0">
                <a:srgbClr val="EBF2F2"/>
              </a:gs>
              <a:gs pos="50000">
                <a:schemeClr val="bg1"/>
              </a:gs>
              <a:gs pos="100000">
                <a:srgbClr val="EBF2F2"/>
              </a:gs>
            </a:gsLst>
            <a:lin ang="5400000" scaled="1"/>
          </a:gradFill>
          <a:ln>
            <a:noFill/>
          </a:ln>
          <a:effectLst>
            <a:outerShdw blurRad="88900" dist="50800" dir="16200000" algn="ctr" rotWithShape="0">
              <a:srgbClr val="808080">
                <a:alpha val="10001"/>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endParaRPr lang="en-US" altLang="en-US" sz="1800"/>
          </a:p>
        </p:txBody>
      </p:sp>
      <p:sp>
        <p:nvSpPr>
          <p:cNvPr id="1082" name="Rectangle 58"/>
          <p:cNvSpPr>
            <a:spLocks noChangeArrowheads="1"/>
          </p:cNvSpPr>
          <p:nvPr userDrawn="1"/>
        </p:nvSpPr>
        <p:spPr bwMode="auto">
          <a:xfrm>
            <a:off x="0" y="6519863"/>
            <a:ext cx="9144000" cy="171450"/>
          </a:xfrm>
          <a:prstGeom prst="rect">
            <a:avLst/>
          </a:prstGeom>
          <a:gradFill rotWithShape="0">
            <a:gsLst>
              <a:gs pos="0">
                <a:schemeClr val="bg1"/>
              </a:gs>
              <a:gs pos="100000">
                <a:srgbClr val="D7DEDE"/>
              </a:gs>
            </a:gsLst>
            <a:lin ang="5400000" scaled="1"/>
          </a:gradFill>
          <a:ln w="9525">
            <a:noFill/>
            <a:miter lim="800000"/>
            <a:headEnd/>
            <a:tailEnd/>
          </a:ln>
        </p:spPr>
        <p:txBody>
          <a:bodyPr wrap="none" anchor="ct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endParaRPr lang="en-US" altLang="en-US">
              <a:latin typeface="Arial" charset="0"/>
            </a:endParaRPr>
          </a:p>
        </p:txBody>
      </p:sp>
      <p:sp>
        <p:nvSpPr>
          <p:cNvPr id="1083" name="Text Box 59"/>
          <p:cNvSpPr txBox="1">
            <a:spLocks noChangeArrowheads="1"/>
          </p:cNvSpPr>
          <p:nvPr userDrawn="1"/>
        </p:nvSpPr>
        <p:spPr bwMode="auto">
          <a:xfrm>
            <a:off x="2852738" y="6689725"/>
            <a:ext cx="3438525" cy="184150"/>
          </a:xfrm>
          <a:prstGeom prst="rect">
            <a:avLst/>
          </a:prstGeom>
          <a:noFill/>
          <a:ln w="9525">
            <a:noFill/>
            <a:miter lim="800000"/>
            <a:headEnd/>
            <a:tailEnd/>
          </a:ln>
          <a:effectLst/>
        </p:spPr>
        <p:txBody>
          <a:bodyPr>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r>
              <a:rPr lang="en-US" altLang="en-US" sz="600">
                <a:solidFill>
                  <a:srgbClr val="242526"/>
                </a:solidFill>
              </a:rPr>
              <a:t>© 2009 LivingWorks Education    www.livingworks.net</a:t>
            </a:r>
          </a:p>
        </p:txBody>
      </p:sp>
      <p:sp>
        <p:nvSpPr>
          <p:cNvPr id="1032" name="Rectangle 60"/>
          <p:cNvSpPr>
            <a:spLocks noGrp="1" noChangeArrowheads="1"/>
          </p:cNvSpPr>
          <p:nvPr>
            <p:ph type="title"/>
          </p:nvPr>
        </p:nvSpPr>
        <p:spPr bwMode="auto">
          <a:xfrm>
            <a:off x="330200" y="6170613"/>
            <a:ext cx="6402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33" name="Rectangle 3"/>
          <p:cNvSpPr>
            <a:spLocks noGrp="1" noChangeArrowheads="1"/>
          </p:cNvSpPr>
          <p:nvPr>
            <p:ph type="body" idx="1"/>
          </p:nvPr>
        </p:nvSpPr>
        <p:spPr bwMode="auto">
          <a:xfrm>
            <a:off x="1143000" y="828675"/>
            <a:ext cx="68580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34" name="Picture 53" descr="SD_RGB_300dpi"/>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7850" y="6237288"/>
            <a:ext cx="1754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l" rtl="0" eaLnBrk="0" fontAlgn="base" hangingPunct="0">
        <a:spcBef>
          <a:spcPct val="0"/>
        </a:spcBef>
        <a:spcAft>
          <a:spcPct val="0"/>
        </a:spcAft>
        <a:defRPr>
          <a:solidFill>
            <a:schemeClr val="tx1"/>
          </a:solidFill>
          <a:latin typeface="Lucida Sans Unicode" pitchFamily="34" charset="0"/>
          <a:ea typeface="+mj-ea"/>
          <a:cs typeface="+mj-cs"/>
        </a:defRPr>
      </a:lvl1pPr>
      <a:lvl2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2pPr>
      <a:lvl3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3pPr>
      <a:lvl4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4pPr>
      <a:lvl5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5pPr>
      <a:lvl6pPr marL="4572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6pPr>
      <a:lvl7pPr marL="9144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7pPr>
      <a:lvl8pPr marL="13716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8pPr>
      <a:lvl9pPr marL="18288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9pPr>
    </p:titleStyle>
    <p:bodyStyle>
      <a:lvl1pPr marL="342900" indent="-342900" algn="l" rtl="0" eaLnBrk="0" fontAlgn="base" hangingPunct="0">
        <a:spcBef>
          <a:spcPct val="20000"/>
        </a:spcBef>
        <a:spcAft>
          <a:spcPct val="10000"/>
        </a:spcAft>
        <a:buChar char="•"/>
        <a:defRPr sz="2400">
          <a:solidFill>
            <a:schemeClr val="tx1"/>
          </a:solidFill>
          <a:latin typeface="Lucida Sans Unicode" pitchFamily="34" charset="0"/>
          <a:ea typeface="+mn-ea"/>
          <a:cs typeface="+mn-cs"/>
        </a:defRPr>
      </a:lvl1pPr>
      <a:lvl2pPr marL="742950" indent="-285750" algn="l" rtl="0" eaLnBrk="0" fontAlgn="base" hangingPunct="0">
        <a:spcBef>
          <a:spcPct val="20000"/>
        </a:spcBef>
        <a:spcAft>
          <a:spcPct val="0"/>
        </a:spcAft>
        <a:buChar char="–"/>
        <a:defRPr sz="2000">
          <a:solidFill>
            <a:schemeClr val="tx1"/>
          </a:solidFill>
          <a:latin typeface="Lucida Sans Unicode" pitchFamily="34" charset="0"/>
          <a:ea typeface="+mn-ea"/>
        </a:defRPr>
      </a:lvl2pPr>
      <a:lvl3pPr marL="1143000" indent="-228600" algn="l" rtl="0" eaLnBrk="0" fontAlgn="base" hangingPunct="0">
        <a:spcBef>
          <a:spcPct val="20000"/>
        </a:spcBef>
        <a:spcAft>
          <a:spcPct val="0"/>
        </a:spcAft>
        <a:buChar char="•"/>
        <a:defRPr>
          <a:solidFill>
            <a:schemeClr val="tx1"/>
          </a:solidFill>
          <a:latin typeface="Lucida Sans Unicode" pitchFamily="34" charset="0"/>
          <a:ea typeface="+mn-ea"/>
        </a:defRPr>
      </a:lvl3pPr>
      <a:lvl4pPr marL="16002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4pPr>
      <a:lvl5pPr marL="2057400" indent="-228600" algn="l" rtl="0" eaLnBrk="0" fontAlgn="base" hangingPunct="0">
        <a:spcBef>
          <a:spcPct val="20000"/>
        </a:spcBef>
        <a:spcAft>
          <a:spcPct val="0"/>
        </a:spcAft>
        <a:buChar char="»"/>
        <a:defRPr sz="1600">
          <a:solidFill>
            <a:schemeClr val="tx1"/>
          </a:solidFill>
          <a:latin typeface="Lucida Sans Unicode" pitchFamily="34" charset="0"/>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5"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5"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eg"/><Relationship Id="rId5" Type="http://schemas.openxmlformats.org/officeDocument/2006/relationships/image" Target="../media/image30.jp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jpg"/><Relationship Id="rId9" Type="http://schemas.openxmlformats.org/officeDocument/2006/relationships/image" Target="../media/image34.jpg"/><Relationship Id="rId10" Type="http://schemas.openxmlformats.org/officeDocument/2006/relationships/image" Target="../media/image35.jpeg"/><Relationship Id="rId11"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g"/><Relationship Id="rId5"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3.jp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3.jp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1CE7D4-B2A0-4A58-A134-9A7BF8EEA6DB}"/>
              </a:ext>
            </a:extLst>
          </p:cNvPr>
          <p:cNvSpPr txBox="1"/>
          <p:nvPr/>
        </p:nvSpPr>
        <p:spPr>
          <a:xfrm>
            <a:off x="0" y="3482218"/>
            <a:ext cx="9144000" cy="2631490"/>
          </a:xfrm>
          <a:prstGeom prst="rect">
            <a:avLst/>
          </a:prstGeom>
          <a:solidFill>
            <a:srgbClr val="FFFFFF"/>
          </a:solidFill>
          <a:effectLst/>
        </p:spPr>
        <p:txBody>
          <a:bodyPr wrap="square" rtlCol="0" anchor="b">
            <a:spAutoFit/>
          </a:bodyPr>
          <a:lstStyle/>
          <a:p>
            <a:pPr algn="ctr">
              <a:lnSpc>
                <a:spcPct val="150000"/>
              </a:lnSpc>
            </a:pPr>
            <a:endParaRPr lang="en-US" sz="4200" dirty="0">
              <a:ln w="0"/>
              <a:solidFill>
                <a:srgbClr val="FF5C00"/>
              </a:solidFill>
              <a:effectLst>
                <a:outerShdw blurRad="38100" dist="19050" dir="2700000" algn="tl" rotWithShape="0">
                  <a:schemeClr val="dk1">
                    <a:alpha val="40000"/>
                  </a:schemeClr>
                </a:outerShdw>
              </a:effectLst>
              <a:latin typeface="Arial" charset="0"/>
              <a:ea typeface="Arial" charset="0"/>
              <a:cs typeface="Arial" charset="0"/>
            </a:endParaRPr>
          </a:p>
          <a:p>
            <a:pPr algn="ctr">
              <a:lnSpc>
                <a:spcPct val="150000"/>
              </a:lnSpc>
            </a:pPr>
            <a:r>
              <a:rPr lang="en-US" sz="4200" dirty="0">
                <a:ln w="0"/>
                <a:solidFill>
                  <a:srgbClr val="FF5C00"/>
                </a:solidFill>
                <a:effectLst>
                  <a:outerShdw blurRad="38100" dist="19050" dir="2700000" algn="tl" rotWithShape="0">
                    <a:schemeClr val="dk1">
                      <a:alpha val="40000"/>
                    </a:schemeClr>
                  </a:outerShdw>
                </a:effectLst>
                <a:latin typeface="Arial" charset="0"/>
                <a:ea typeface="Arial" charset="0"/>
                <a:cs typeface="Arial" charset="0"/>
              </a:rPr>
              <a:t>Hope    Resilience    Belonging</a:t>
            </a:r>
          </a:p>
          <a:p>
            <a:pPr algn="ctr">
              <a:lnSpc>
                <a:spcPct val="150000"/>
              </a:lnSpc>
            </a:pPr>
            <a:endParaRPr lang="en-US" sz="900" dirty="0">
              <a:ln w="0"/>
              <a:solidFill>
                <a:srgbClr val="FF5C00"/>
              </a:solidFill>
              <a:effectLst>
                <a:outerShdw blurRad="38100" dist="19050" dir="2700000" algn="tl" rotWithShape="0">
                  <a:schemeClr val="dk1">
                    <a:alpha val="40000"/>
                  </a:schemeClr>
                </a:outerShdw>
              </a:effectLst>
              <a:latin typeface="Arial" charset="0"/>
              <a:ea typeface="Arial" charset="0"/>
              <a:cs typeface="Arial" charset="0"/>
            </a:endParaRPr>
          </a:p>
        </p:txBody>
      </p:sp>
      <p:sp>
        <p:nvSpPr>
          <p:cNvPr id="3" name="TextBox 2">
            <a:extLst>
              <a:ext uri="{FF2B5EF4-FFF2-40B4-BE49-F238E27FC236}">
                <a16:creationId xmlns:a16="http://schemas.microsoft.com/office/drawing/2014/main" xmlns="" id="{21F35C5A-DDD4-4B2B-BB38-3AD93B5BB311}"/>
              </a:ext>
            </a:extLst>
          </p:cNvPr>
          <p:cNvSpPr txBox="1"/>
          <p:nvPr/>
        </p:nvSpPr>
        <p:spPr>
          <a:xfrm>
            <a:off x="0" y="-1"/>
            <a:ext cx="9144000" cy="1107996"/>
          </a:xfrm>
          <a:prstGeom prst="rect">
            <a:avLst/>
          </a:prstGeom>
          <a:solidFill>
            <a:schemeClr val="bg1"/>
          </a:solidFill>
        </p:spPr>
        <p:txBody>
          <a:bodyPr wrap="square" rtlCol="0">
            <a:spAutoFit/>
          </a:bodyPr>
          <a:lstStyle/>
          <a:p>
            <a:pPr algn="ctr"/>
            <a:r>
              <a:rPr lang="en-US" sz="6600" b="1" dirty="0">
                <a:solidFill>
                  <a:srgbClr val="009B7C"/>
                </a:solidFill>
                <a:latin typeface="Arial Narrow" panose="020B0606020202030204" pitchFamily="34" charset="0"/>
              </a:rPr>
              <a:t>PREVENT SUICIDE TODAY</a:t>
            </a:r>
          </a:p>
        </p:txBody>
      </p:sp>
      <p:pic>
        <p:nvPicPr>
          <p:cNvPr id="5" name="Picture 4">
            <a:extLst>
              <a:ext uri="{FF2B5EF4-FFF2-40B4-BE49-F238E27FC236}">
                <a16:creationId xmlns:a16="http://schemas.microsoft.com/office/drawing/2014/main" xmlns="" id="{8DE0A04C-13A3-4C88-A0B7-61FE6D6D66E2}"/>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12" name="Picture 11">
            <a:extLst>
              <a:ext uri="{FF2B5EF4-FFF2-40B4-BE49-F238E27FC236}">
                <a16:creationId xmlns:a16="http://schemas.microsoft.com/office/drawing/2014/main" xmlns="" id="{E8BAAE19-E7A9-4480-B40C-4114D14E6B8C}"/>
              </a:ext>
            </a:extLst>
          </p:cNvPr>
          <p:cNvPicPr>
            <a:picLocks noChangeAspect="1"/>
          </p:cNvPicPr>
          <p:nvPr/>
        </p:nvPicPr>
        <p:blipFill>
          <a:blip r:embed="rId4"/>
          <a:stretch>
            <a:fillRect/>
          </a:stretch>
        </p:blipFill>
        <p:spPr>
          <a:xfrm>
            <a:off x="-5276" y="1005595"/>
            <a:ext cx="9144000" cy="3776870"/>
          </a:xfrm>
          <a:prstGeom prst="rect">
            <a:avLst/>
          </a:prstGeom>
        </p:spPr>
      </p:pic>
      <p:sp>
        <p:nvSpPr>
          <p:cNvPr id="4" name="Oval 3"/>
          <p:cNvSpPr/>
          <p:nvPr/>
        </p:nvSpPr>
        <p:spPr bwMode="auto">
          <a:xfrm>
            <a:off x="2404949" y="5302056"/>
            <a:ext cx="170477" cy="154118"/>
          </a:xfrm>
          <a:prstGeom prst="ellipse">
            <a:avLst/>
          </a:prstGeom>
          <a:solidFill>
            <a:schemeClr val="tx2">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solidFill>
                  <a:srgbClr val="FF5C00"/>
                </a:solidFill>
              </a:ln>
              <a:solidFill>
                <a:srgbClr val="FF5C00"/>
              </a:solidFill>
              <a:effectLst/>
              <a:latin typeface="Lucida Grande" pitchFamily="50" charset="0"/>
              <a:ea typeface="ＭＳ Ｐゴシック" pitchFamily="50" charset="-128"/>
              <a:cs typeface="ＭＳ Ｐゴシック" pitchFamily="50" charset="-128"/>
            </a:endParaRPr>
          </a:p>
        </p:txBody>
      </p:sp>
      <p:sp>
        <p:nvSpPr>
          <p:cNvPr id="14" name="Oval 13"/>
          <p:cNvSpPr/>
          <p:nvPr/>
        </p:nvSpPr>
        <p:spPr bwMode="auto">
          <a:xfrm>
            <a:off x="5486406" y="5302056"/>
            <a:ext cx="170477" cy="154118"/>
          </a:xfrm>
          <a:prstGeom prst="ellipse">
            <a:avLst/>
          </a:prstGeom>
          <a:solidFill>
            <a:schemeClr val="tx2">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solidFill>
                  <a:srgbClr val="FF5C00"/>
                </a:solidFill>
              </a:ln>
              <a:solidFill>
                <a:srgbClr val="FF5C00"/>
              </a:solidFill>
              <a:effectLst/>
              <a:latin typeface="Lucida Grande" pitchFamily="50"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320774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3D6EFEB-2C57-4755-A739-242183466481}"/>
              </a:ext>
            </a:extLst>
          </p:cNvPr>
          <p:cNvPicPr>
            <a:picLocks noChangeAspect="1"/>
          </p:cNvPicPr>
          <p:nvPr/>
        </p:nvPicPr>
        <p:blipFill>
          <a:blip r:embed="rId3"/>
          <a:stretch>
            <a:fillRect/>
          </a:stretch>
        </p:blipFill>
        <p:spPr>
          <a:xfrm>
            <a:off x="-6017" y="0"/>
            <a:ext cx="9150017" cy="4572000"/>
          </a:xfrm>
          <a:prstGeom prst="rect">
            <a:avLst/>
          </a:prstGeom>
        </p:spPr>
      </p:pic>
      <p:pic>
        <p:nvPicPr>
          <p:cNvPr id="7" name="Picture 6">
            <a:extLst>
              <a:ext uri="{FF2B5EF4-FFF2-40B4-BE49-F238E27FC236}">
                <a16:creationId xmlns:a16="http://schemas.microsoft.com/office/drawing/2014/main" xmlns="" id="{F34B7B70-77D7-4655-A1FF-82D2165B527D}"/>
              </a:ext>
            </a:extLst>
          </p:cNvPr>
          <p:cNvPicPr>
            <a:picLocks noChangeAspect="1"/>
          </p:cNvPicPr>
          <p:nvPr/>
        </p:nvPicPr>
        <p:blipFill rotWithShape="1">
          <a:blip r:embed="rId3"/>
          <a:srcRect t="78301"/>
          <a:stretch/>
        </p:blipFill>
        <p:spPr>
          <a:xfrm>
            <a:off x="-6017" y="4559454"/>
            <a:ext cx="9156034" cy="1569660"/>
          </a:xfrm>
          <a:prstGeom prst="rect">
            <a:avLst/>
          </a:prstGeom>
        </p:spPr>
      </p:pic>
      <p:sp>
        <p:nvSpPr>
          <p:cNvPr id="9" name="TextBox 8">
            <a:extLst>
              <a:ext uri="{FF2B5EF4-FFF2-40B4-BE49-F238E27FC236}">
                <a16:creationId xmlns:a16="http://schemas.microsoft.com/office/drawing/2014/main" xmlns="" id="{389608B3-4643-4A41-ACC1-8DEA6C291244}"/>
              </a:ext>
            </a:extLst>
          </p:cNvPr>
          <p:cNvSpPr txBox="1"/>
          <p:nvPr/>
        </p:nvSpPr>
        <p:spPr>
          <a:xfrm>
            <a:off x="0" y="3938463"/>
            <a:ext cx="9144000" cy="46166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#2 Talking about suicide may give someone the idea.</a:t>
            </a:r>
            <a:endParaRPr lang="en-US" sz="24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350A35F9-104A-4CCE-9EED-491709E107E0}"/>
              </a:ext>
            </a:extLst>
          </p:cNvPr>
          <p:cNvSpPr txBox="1"/>
          <p:nvPr/>
        </p:nvSpPr>
        <p:spPr>
          <a:xfrm>
            <a:off x="884903" y="4530175"/>
            <a:ext cx="7194301" cy="1938992"/>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Asking someone about suicide will not "put the idea in their head." In fact, many people having suicidal thoughts often feel relieved when someone asks. </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22602F3D-61B1-4F0F-9FC7-CBF76EF02872}"/>
              </a:ext>
            </a:extLst>
          </p:cNvPr>
          <p:cNvSpPr/>
          <p:nvPr/>
        </p:nvSpPr>
        <p:spPr>
          <a:xfrm>
            <a:off x="0" y="140177"/>
            <a:ext cx="9144000" cy="739754"/>
          </a:xfrm>
          <a:prstGeom prst="rect">
            <a:avLst/>
          </a:prstGeom>
        </p:spPr>
        <p:txBody>
          <a:bodyPr wrap="square">
            <a:spAutoFit/>
          </a:bodyPr>
          <a:lstStyle/>
          <a:p>
            <a:pPr algn="ctr">
              <a:lnSpc>
                <a:spcPct val="150000"/>
              </a:lnSpc>
            </a:pPr>
            <a:r>
              <a:rPr lang="en-US" sz="3200" dirty="0">
                <a:solidFill>
                  <a:schemeClr val="bg1"/>
                </a:solidFill>
                <a:latin typeface="Arial" panose="020B0604020202020204" pitchFamily="34" charset="0"/>
                <a:cs typeface="Arial" panose="020B0604020202020204" pitchFamily="34" charset="0"/>
              </a:rPr>
              <a:t>5 Common Misconceptions About Suicide</a:t>
            </a:r>
          </a:p>
        </p:txBody>
      </p:sp>
      <p:pic>
        <p:nvPicPr>
          <p:cNvPr id="12" name="Picture 11">
            <a:extLst>
              <a:ext uri="{FF2B5EF4-FFF2-40B4-BE49-F238E27FC236}">
                <a16:creationId xmlns:a16="http://schemas.microsoft.com/office/drawing/2014/main" xmlns="" id="{B149009A-C094-4B9A-A935-769E89011C00}"/>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10264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5B662F8-0DE4-4171-AC3E-36224307C341}"/>
              </a:ext>
            </a:extLst>
          </p:cNvPr>
          <p:cNvPicPr>
            <a:picLocks noChangeAspect="1"/>
          </p:cNvPicPr>
          <p:nvPr/>
        </p:nvPicPr>
        <p:blipFill>
          <a:blip r:embed="rId3"/>
          <a:stretch>
            <a:fillRect/>
          </a:stretch>
        </p:blipFill>
        <p:spPr>
          <a:xfrm>
            <a:off x="-6017" y="0"/>
            <a:ext cx="9150017" cy="4572000"/>
          </a:xfrm>
          <a:prstGeom prst="rect">
            <a:avLst/>
          </a:prstGeom>
        </p:spPr>
      </p:pic>
      <p:pic>
        <p:nvPicPr>
          <p:cNvPr id="7" name="Picture 6">
            <a:extLst>
              <a:ext uri="{FF2B5EF4-FFF2-40B4-BE49-F238E27FC236}">
                <a16:creationId xmlns:a16="http://schemas.microsoft.com/office/drawing/2014/main" xmlns="" id="{E6F49FAA-B1AE-4E21-BD02-866B09CC7A1A}"/>
              </a:ext>
            </a:extLst>
          </p:cNvPr>
          <p:cNvPicPr>
            <a:picLocks noChangeAspect="1"/>
          </p:cNvPicPr>
          <p:nvPr/>
        </p:nvPicPr>
        <p:blipFill rotWithShape="1">
          <a:blip r:embed="rId3"/>
          <a:srcRect t="78301"/>
          <a:stretch/>
        </p:blipFill>
        <p:spPr>
          <a:xfrm>
            <a:off x="-6017" y="4559454"/>
            <a:ext cx="9156034" cy="1569660"/>
          </a:xfrm>
          <a:prstGeom prst="rect">
            <a:avLst/>
          </a:prstGeom>
        </p:spPr>
      </p:pic>
      <p:sp>
        <p:nvSpPr>
          <p:cNvPr id="9" name="TextBox 8">
            <a:extLst>
              <a:ext uri="{FF2B5EF4-FFF2-40B4-BE49-F238E27FC236}">
                <a16:creationId xmlns:a16="http://schemas.microsoft.com/office/drawing/2014/main" xmlns="" id="{389608B3-4643-4A41-ACC1-8DEA6C291244}"/>
              </a:ext>
            </a:extLst>
          </p:cNvPr>
          <p:cNvSpPr txBox="1"/>
          <p:nvPr/>
        </p:nvSpPr>
        <p:spPr>
          <a:xfrm>
            <a:off x="0" y="3793315"/>
            <a:ext cx="9144000" cy="83099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#3 People who die by suicide were unwilling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to seek help.</a:t>
            </a:r>
          </a:p>
        </p:txBody>
      </p:sp>
      <p:sp>
        <p:nvSpPr>
          <p:cNvPr id="10" name="TextBox 9">
            <a:extLst>
              <a:ext uri="{FF2B5EF4-FFF2-40B4-BE49-F238E27FC236}">
                <a16:creationId xmlns:a16="http://schemas.microsoft.com/office/drawing/2014/main" xmlns="" id="{350A35F9-104A-4CCE-9EED-491709E107E0}"/>
              </a:ext>
            </a:extLst>
          </p:cNvPr>
          <p:cNvSpPr txBox="1"/>
          <p:nvPr/>
        </p:nvSpPr>
        <p:spPr>
          <a:xfrm>
            <a:off x="701905" y="4716607"/>
            <a:ext cx="7728155" cy="1569660"/>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Studies show that more than half of suicide victims sought professional help within six months of their death.</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B6DA419F-E190-4DAE-A02F-B73B04A33A20}"/>
              </a:ext>
            </a:extLst>
          </p:cNvPr>
          <p:cNvSpPr/>
          <p:nvPr/>
        </p:nvSpPr>
        <p:spPr>
          <a:xfrm>
            <a:off x="0" y="140177"/>
            <a:ext cx="9144000" cy="739754"/>
          </a:xfrm>
          <a:prstGeom prst="rect">
            <a:avLst/>
          </a:prstGeom>
        </p:spPr>
        <p:txBody>
          <a:bodyPr wrap="square">
            <a:spAutoFit/>
          </a:bodyPr>
          <a:lstStyle/>
          <a:p>
            <a:pPr algn="ctr">
              <a:lnSpc>
                <a:spcPct val="150000"/>
              </a:lnSpc>
            </a:pPr>
            <a:r>
              <a:rPr lang="en-US" sz="3200" dirty="0">
                <a:solidFill>
                  <a:schemeClr val="bg1"/>
                </a:solidFill>
                <a:latin typeface="Arial" panose="020B0604020202020204" pitchFamily="34" charset="0"/>
                <a:cs typeface="Arial" panose="020B0604020202020204" pitchFamily="34" charset="0"/>
              </a:rPr>
              <a:t>5 Common Misconceptions About Suicide</a:t>
            </a:r>
          </a:p>
        </p:txBody>
      </p:sp>
      <p:pic>
        <p:nvPicPr>
          <p:cNvPr id="12" name="Picture 11">
            <a:extLst>
              <a:ext uri="{FF2B5EF4-FFF2-40B4-BE49-F238E27FC236}">
                <a16:creationId xmlns:a16="http://schemas.microsoft.com/office/drawing/2014/main" xmlns="" id="{031CFE78-F7EB-4EE7-8875-017AA8FF6A06}"/>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394324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E8FA3BD-0FBA-450F-B929-C020E48A51DB}"/>
              </a:ext>
            </a:extLst>
          </p:cNvPr>
          <p:cNvPicPr>
            <a:picLocks noChangeAspect="1"/>
          </p:cNvPicPr>
          <p:nvPr/>
        </p:nvPicPr>
        <p:blipFill>
          <a:blip r:embed="rId3"/>
          <a:stretch>
            <a:fillRect/>
          </a:stretch>
        </p:blipFill>
        <p:spPr>
          <a:xfrm>
            <a:off x="-6017" y="0"/>
            <a:ext cx="9150017" cy="4572000"/>
          </a:xfrm>
          <a:prstGeom prst="rect">
            <a:avLst/>
          </a:prstGeom>
        </p:spPr>
      </p:pic>
      <p:pic>
        <p:nvPicPr>
          <p:cNvPr id="7" name="Picture 6">
            <a:extLst>
              <a:ext uri="{FF2B5EF4-FFF2-40B4-BE49-F238E27FC236}">
                <a16:creationId xmlns:a16="http://schemas.microsoft.com/office/drawing/2014/main" xmlns="" id="{08EC9EED-8C31-4E7B-9AF2-E9A3BEC07B41}"/>
              </a:ext>
            </a:extLst>
          </p:cNvPr>
          <p:cNvPicPr>
            <a:picLocks noChangeAspect="1"/>
          </p:cNvPicPr>
          <p:nvPr/>
        </p:nvPicPr>
        <p:blipFill rotWithShape="1">
          <a:blip r:embed="rId3"/>
          <a:srcRect t="78301"/>
          <a:stretch/>
        </p:blipFill>
        <p:spPr>
          <a:xfrm>
            <a:off x="-6017" y="4559454"/>
            <a:ext cx="9156034" cy="1569660"/>
          </a:xfrm>
          <a:prstGeom prst="rect">
            <a:avLst/>
          </a:prstGeom>
        </p:spPr>
      </p:pic>
      <p:sp>
        <p:nvSpPr>
          <p:cNvPr id="9" name="TextBox 8">
            <a:extLst>
              <a:ext uri="{FF2B5EF4-FFF2-40B4-BE49-F238E27FC236}">
                <a16:creationId xmlns:a16="http://schemas.microsoft.com/office/drawing/2014/main" xmlns="" id="{389608B3-4643-4A41-ACC1-8DEA6C291244}"/>
              </a:ext>
            </a:extLst>
          </p:cNvPr>
          <p:cNvSpPr txBox="1"/>
          <p:nvPr/>
        </p:nvSpPr>
        <p:spPr>
          <a:xfrm>
            <a:off x="0" y="3735261"/>
            <a:ext cx="9144000" cy="830997"/>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#4 If a person is going to attempt suicide,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nothing will stop them.</a:t>
            </a:r>
          </a:p>
        </p:txBody>
      </p:sp>
      <p:sp>
        <p:nvSpPr>
          <p:cNvPr id="10" name="TextBox 9">
            <a:extLst>
              <a:ext uri="{FF2B5EF4-FFF2-40B4-BE49-F238E27FC236}">
                <a16:creationId xmlns:a16="http://schemas.microsoft.com/office/drawing/2014/main" xmlns="" id="{350A35F9-104A-4CCE-9EED-491709E107E0}"/>
              </a:ext>
            </a:extLst>
          </p:cNvPr>
          <p:cNvSpPr txBox="1"/>
          <p:nvPr/>
        </p:nvSpPr>
        <p:spPr>
          <a:xfrm>
            <a:off x="701905" y="4569288"/>
            <a:ext cx="7728155" cy="1938992"/>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Most who attempt suicide remain uncertain of the decision until the final moment. Most suicidal people don't wish for death – they wish for the pain to stop.</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E0A2EA16-5F3C-4DB7-938C-06913B2AF3A5}"/>
              </a:ext>
            </a:extLst>
          </p:cNvPr>
          <p:cNvSpPr/>
          <p:nvPr/>
        </p:nvSpPr>
        <p:spPr>
          <a:xfrm>
            <a:off x="0" y="140177"/>
            <a:ext cx="9144000" cy="739754"/>
          </a:xfrm>
          <a:prstGeom prst="rect">
            <a:avLst/>
          </a:prstGeom>
        </p:spPr>
        <p:txBody>
          <a:bodyPr wrap="square">
            <a:spAutoFit/>
          </a:bodyPr>
          <a:lstStyle/>
          <a:p>
            <a:pPr algn="ctr">
              <a:lnSpc>
                <a:spcPct val="150000"/>
              </a:lnSpc>
            </a:pPr>
            <a:r>
              <a:rPr lang="en-US" sz="3200" dirty="0">
                <a:solidFill>
                  <a:schemeClr val="bg1"/>
                </a:solidFill>
                <a:latin typeface="Arial" panose="020B0604020202020204" pitchFamily="34" charset="0"/>
                <a:cs typeface="Arial" panose="020B0604020202020204" pitchFamily="34" charset="0"/>
              </a:rPr>
              <a:t>5 Common Misconceptions About Suicide</a:t>
            </a:r>
          </a:p>
        </p:txBody>
      </p:sp>
      <p:pic>
        <p:nvPicPr>
          <p:cNvPr id="12" name="Picture 11">
            <a:extLst>
              <a:ext uri="{FF2B5EF4-FFF2-40B4-BE49-F238E27FC236}">
                <a16:creationId xmlns:a16="http://schemas.microsoft.com/office/drawing/2014/main" xmlns="" id="{8A523EC3-2926-4659-95BA-2356F3A5CB55}"/>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15250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98C5091-4005-48C1-AEBB-758EC710B670}"/>
              </a:ext>
            </a:extLst>
          </p:cNvPr>
          <p:cNvPicPr>
            <a:picLocks noChangeAspect="1"/>
          </p:cNvPicPr>
          <p:nvPr/>
        </p:nvPicPr>
        <p:blipFill>
          <a:blip r:embed="rId3"/>
          <a:stretch>
            <a:fillRect/>
          </a:stretch>
        </p:blipFill>
        <p:spPr>
          <a:xfrm>
            <a:off x="-6017" y="0"/>
            <a:ext cx="9150017" cy="4572000"/>
          </a:xfrm>
          <a:prstGeom prst="rect">
            <a:avLst/>
          </a:prstGeom>
        </p:spPr>
      </p:pic>
      <p:pic>
        <p:nvPicPr>
          <p:cNvPr id="7" name="Picture 6">
            <a:extLst>
              <a:ext uri="{FF2B5EF4-FFF2-40B4-BE49-F238E27FC236}">
                <a16:creationId xmlns:a16="http://schemas.microsoft.com/office/drawing/2014/main" xmlns="" id="{DF8D5E8F-EDA4-44EF-BB64-661194EF7814}"/>
              </a:ext>
            </a:extLst>
          </p:cNvPr>
          <p:cNvPicPr>
            <a:picLocks noChangeAspect="1"/>
          </p:cNvPicPr>
          <p:nvPr/>
        </p:nvPicPr>
        <p:blipFill rotWithShape="1">
          <a:blip r:embed="rId3"/>
          <a:srcRect t="78301"/>
          <a:stretch/>
        </p:blipFill>
        <p:spPr>
          <a:xfrm>
            <a:off x="-6017" y="4559454"/>
            <a:ext cx="9156034" cy="1569660"/>
          </a:xfrm>
          <a:prstGeom prst="rect">
            <a:avLst/>
          </a:prstGeom>
        </p:spPr>
      </p:pic>
      <p:sp>
        <p:nvSpPr>
          <p:cNvPr id="9" name="TextBox 8">
            <a:extLst>
              <a:ext uri="{FF2B5EF4-FFF2-40B4-BE49-F238E27FC236}">
                <a16:creationId xmlns:a16="http://schemas.microsoft.com/office/drawing/2014/main" xmlns="" id="{389608B3-4643-4A41-ACC1-8DEA6C291244}"/>
              </a:ext>
            </a:extLst>
          </p:cNvPr>
          <p:cNvSpPr txBox="1"/>
          <p:nvPr/>
        </p:nvSpPr>
        <p:spPr>
          <a:xfrm>
            <a:off x="0" y="3836862"/>
            <a:ext cx="9144000" cy="1754326"/>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#5 Anyone who tries to kill him or herself </a:t>
            </a:r>
            <a:br>
              <a:rPr lang="en-US" sz="2400" b="1" i="1" dirty="0">
                <a:latin typeface="Arial" panose="020B0604020202020204" pitchFamily="34" charset="0"/>
                <a:cs typeface="Arial" panose="020B0604020202020204" pitchFamily="34" charset="0"/>
              </a:rPr>
            </a:br>
            <a:r>
              <a:rPr lang="en-US" sz="2400" b="1" i="1" dirty="0">
                <a:latin typeface="Arial" panose="020B0604020202020204" pitchFamily="34" charset="0"/>
                <a:cs typeface="Arial" panose="020B0604020202020204" pitchFamily="34" charset="0"/>
              </a:rPr>
              <a:t>has a mental health condition.</a:t>
            </a:r>
            <a:endParaRPr lang="en-US" sz="2400" b="1" dirty="0">
              <a:latin typeface="Arial" panose="020B0604020202020204" pitchFamily="34" charset="0"/>
              <a:cs typeface="Arial" panose="020B0604020202020204" pitchFamily="34" charset="0"/>
            </a:endParaRPr>
          </a:p>
          <a:p>
            <a:r>
              <a:rPr lang="en-US" sz="2400" dirty="0"/>
              <a:t/>
            </a:r>
            <a:br>
              <a:rPr lang="en-US" sz="2400" dirty="0"/>
            </a:br>
            <a:endParaRPr lang="en-US" sz="24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350A35F9-104A-4CCE-9EED-491709E107E0}"/>
              </a:ext>
            </a:extLst>
          </p:cNvPr>
          <p:cNvSpPr txBox="1"/>
          <p:nvPr/>
        </p:nvSpPr>
        <p:spPr>
          <a:xfrm>
            <a:off x="1052762" y="4746061"/>
            <a:ext cx="7026442" cy="830997"/>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54% of people who died by suicide did not have a known mental health condition. </a:t>
            </a:r>
            <a:endParaRPr lang="en-US" sz="2400" i="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FA4EACAB-61D4-42B9-A2DF-DDA186CE95F0}"/>
              </a:ext>
            </a:extLst>
          </p:cNvPr>
          <p:cNvSpPr/>
          <p:nvPr/>
        </p:nvSpPr>
        <p:spPr>
          <a:xfrm>
            <a:off x="0" y="140177"/>
            <a:ext cx="9144000" cy="739754"/>
          </a:xfrm>
          <a:prstGeom prst="rect">
            <a:avLst/>
          </a:prstGeom>
        </p:spPr>
        <p:txBody>
          <a:bodyPr wrap="square">
            <a:spAutoFit/>
          </a:bodyPr>
          <a:lstStyle/>
          <a:p>
            <a:pPr algn="ctr">
              <a:lnSpc>
                <a:spcPct val="150000"/>
              </a:lnSpc>
            </a:pPr>
            <a:r>
              <a:rPr lang="en-US" sz="3200" dirty="0">
                <a:solidFill>
                  <a:schemeClr val="bg1"/>
                </a:solidFill>
                <a:latin typeface="Arial" panose="020B0604020202020204" pitchFamily="34" charset="0"/>
                <a:cs typeface="Arial" panose="020B0604020202020204" pitchFamily="34" charset="0"/>
              </a:rPr>
              <a:t>5 Common Misconceptions About Suicide</a:t>
            </a:r>
          </a:p>
        </p:txBody>
      </p:sp>
    </p:spTree>
    <p:extLst>
      <p:ext uri="{BB962C8B-B14F-4D97-AF65-F5344CB8AC3E}">
        <p14:creationId xmlns:p14="http://schemas.microsoft.com/office/powerpoint/2010/main" val="86602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Slide5_Y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1900ED5-3C04-4A0B-B589-12C0AA06421E}"/>
              </a:ext>
            </a:extLst>
          </p:cNvPr>
          <p:cNvPicPr>
            <a:picLocks noChangeAspect="1"/>
          </p:cNvPicPr>
          <p:nvPr/>
        </p:nvPicPr>
        <p:blipFill>
          <a:blip r:embed="rId4"/>
          <a:stretch>
            <a:fillRect/>
          </a:stretch>
        </p:blipFill>
        <p:spPr>
          <a:xfrm>
            <a:off x="0" y="-1"/>
            <a:ext cx="9144000" cy="6093756"/>
          </a:xfrm>
          <a:prstGeom prst="rect">
            <a:avLst/>
          </a:prstGeom>
        </p:spPr>
      </p:pic>
      <p:sp>
        <p:nvSpPr>
          <p:cNvPr id="204803" name="Rectangle 3"/>
          <p:cNvSpPr>
            <a:spLocks noChangeArrowheads="1"/>
          </p:cNvSpPr>
          <p:nvPr/>
        </p:nvSpPr>
        <p:spPr bwMode="auto">
          <a:xfrm>
            <a:off x="-300482" y="-365758"/>
            <a:ext cx="4558990" cy="3939540"/>
          </a:xfrm>
          <a:prstGeom prst="rect">
            <a:avLst/>
          </a:prstGeom>
          <a:noFill/>
          <a:ln w="9525">
            <a:noFill/>
            <a:miter lim="800000"/>
            <a:headEnd/>
            <a:tailEnd/>
          </a:ln>
          <a:effectLst>
            <a:outerShdw blurRad="63500" dist="38097" dir="5400000" algn="ctr" rotWithShape="0">
              <a:srgbClr val="000000">
                <a:alpha val="30000"/>
              </a:srgbClr>
            </a:outerShdw>
          </a:effectLst>
        </p:spPr>
        <p:txBody>
          <a:bodyPr wrap="square">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spcBef>
                <a:spcPct val="0"/>
              </a:spcBef>
            </a:pPr>
            <a:r>
              <a:rPr lang="en-US" altLang="en-US" sz="25000" b="1" dirty="0">
                <a:solidFill>
                  <a:schemeClr val="bg1"/>
                </a:solidFill>
                <a:latin typeface="Arial" charset="0"/>
              </a:rPr>
              <a:t>S</a:t>
            </a:r>
            <a:r>
              <a:rPr lang="en-US" altLang="en-US" sz="25000" dirty="0">
                <a:solidFill>
                  <a:schemeClr val="bg1"/>
                </a:solidFill>
                <a:latin typeface="Arial" charset="0"/>
              </a:rPr>
              <a:t>*</a:t>
            </a:r>
          </a:p>
        </p:txBody>
      </p:sp>
      <p:pic>
        <p:nvPicPr>
          <p:cNvPr id="5" name="Picture 4">
            <a:extLst>
              <a:ext uri="{FF2B5EF4-FFF2-40B4-BE49-F238E27FC236}">
                <a16:creationId xmlns:a16="http://schemas.microsoft.com/office/drawing/2014/main" xmlns="" id="{CE2749BA-E394-4CC7-AFDC-122FBEE65B31}"/>
              </a:ext>
            </a:extLst>
          </p:cNvPr>
          <p:cNvPicPr>
            <a:picLocks noChangeAspect="1"/>
          </p:cNvPicPr>
          <p:nvPr/>
        </p:nvPicPr>
        <p:blipFill>
          <a:blip r:embed="rId5"/>
          <a:stretch>
            <a:fillRect/>
          </a:stretch>
        </p:blipFill>
        <p:spPr>
          <a:xfrm>
            <a:off x="119319" y="6130842"/>
            <a:ext cx="4354286" cy="5482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2CEFC77-ACAA-4C0F-AC2D-29012AA71E7B}"/>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2" name="Picture 5" descr="A person holding a sign posing for the camera&#10;&#10;Description generated with very high confidence">
            <a:extLst>
              <a:ext uri="{FF2B5EF4-FFF2-40B4-BE49-F238E27FC236}">
                <a16:creationId xmlns:a16="http://schemas.microsoft.com/office/drawing/2014/main" xmlns="" id="{CA55A12E-8871-4B31-9A4D-A7FC8F783B7D}"/>
              </a:ext>
            </a:extLst>
          </p:cNvPr>
          <p:cNvPicPr>
            <a:picLocks noChangeAspect="1"/>
          </p:cNvPicPr>
          <p:nvPr/>
        </p:nvPicPr>
        <p:blipFill>
          <a:blip r:embed="rId4"/>
          <a:stretch>
            <a:fillRect/>
          </a:stretch>
        </p:blipFill>
        <p:spPr>
          <a:xfrm>
            <a:off x="8626" y="-3342"/>
            <a:ext cx="9155502" cy="608830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7" name="Picture 13" descr="Slide14_Y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00B9BEF9-39CA-4657-A41E-B78CA6DADB05}"/>
              </a:ext>
            </a:extLst>
          </p:cNvPr>
          <p:cNvPicPr>
            <a:picLocks noChangeAspect="1"/>
          </p:cNvPicPr>
          <p:nvPr/>
        </p:nvPicPr>
        <p:blipFill rotWithShape="1">
          <a:blip r:embed="rId4"/>
          <a:srcRect r="17323"/>
          <a:stretch/>
        </p:blipFill>
        <p:spPr>
          <a:xfrm>
            <a:off x="0" y="-68861"/>
            <a:ext cx="9144000" cy="6172799"/>
          </a:xfrm>
          <a:prstGeom prst="rect">
            <a:avLst/>
          </a:prstGeom>
        </p:spPr>
      </p:pic>
      <p:sp>
        <p:nvSpPr>
          <p:cNvPr id="41990" name="AutoShape 6"/>
          <p:cNvSpPr>
            <a:spLocks noChangeArrowheads="1"/>
          </p:cNvSpPr>
          <p:nvPr/>
        </p:nvSpPr>
        <p:spPr bwMode="auto">
          <a:xfrm>
            <a:off x="85726" y="38100"/>
            <a:ext cx="2709862" cy="1074738"/>
          </a:xfrm>
          <a:prstGeom prst="roundRect">
            <a:avLst>
              <a:gd name="adj" fmla="val 13306"/>
            </a:avLst>
          </a:prstGeom>
          <a:solidFill>
            <a:schemeClr val="bg1">
              <a:alpha val="56000"/>
            </a:schemeClr>
          </a:solidFill>
          <a:ln w="9525">
            <a:solidFill>
              <a:schemeClr val="bg2"/>
            </a:solidFill>
            <a:round/>
            <a:headEnd/>
            <a:tailEnd/>
          </a:ln>
        </p:spPr>
        <p:txBody>
          <a:bodyPr lIns="228600" tIns="137160" rIns="228600" bIns="13716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Lucida Sans Unicode" pitchFamily="34" charset="0"/>
                <a:ea typeface="ＭＳ Ｐゴシック" pitchFamily="80" charset="-128"/>
              </a:rPr>
              <a:t>Should I tell about suicide?</a:t>
            </a:r>
          </a:p>
        </p:txBody>
      </p:sp>
      <p:sp>
        <p:nvSpPr>
          <p:cNvPr id="41991" name="Oval 7"/>
          <p:cNvSpPr>
            <a:spLocks noChangeArrowheads="1"/>
          </p:cNvSpPr>
          <p:nvPr/>
        </p:nvSpPr>
        <p:spPr bwMode="auto">
          <a:xfrm flipH="1">
            <a:off x="990600" y="1137125"/>
            <a:ext cx="222250" cy="155575"/>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2" name="Oval 8"/>
          <p:cNvSpPr>
            <a:spLocks noChangeArrowheads="1"/>
          </p:cNvSpPr>
          <p:nvPr/>
        </p:nvSpPr>
        <p:spPr bwMode="auto">
          <a:xfrm flipH="1">
            <a:off x="1280297" y="1280318"/>
            <a:ext cx="147638" cy="103187"/>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5" name="Oval 11"/>
          <p:cNvSpPr>
            <a:spLocks noChangeArrowheads="1"/>
          </p:cNvSpPr>
          <p:nvPr/>
        </p:nvSpPr>
        <p:spPr bwMode="auto">
          <a:xfrm flipH="1">
            <a:off x="7682706" y="1382537"/>
            <a:ext cx="147637" cy="103187"/>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1994" name="Oval 10"/>
          <p:cNvSpPr>
            <a:spLocks noChangeArrowheads="1"/>
          </p:cNvSpPr>
          <p:nvPr/>
        </p:nvSpPr>
        <p:spPr bwMode="auto">
          <a:xfrm flipH="1">
            <a:off x="7931150" y="1226962"/>
            <a:ext cx="222250" cy="155575"/>
          </a:xfrm>
          <a:prstGeom prst="ellipse">
            <a:avLst/>
          </a:prstGeom>
          <a:solidFill>
            <a:schemeClr val="bg1">
              <a:alpha val="56000"/>
            </a:schemeClr>
          </a:solidFill>
          <a:ln w="9525">
            <a:solidFill>
              <a:schemeClr val="bg2"/>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charset="0"/>
              <a:ea typeface="ＭＳ Ｐゴシック" pitchFamily="80" charset="-128"/>
            </a:endParaRPr>
          </a:p>
        </p:txBody>
      </p:sp>
      <p:sp>
        <p:nvSpPr>
          <p:cNvPr id="42000" name="AutoShape 16"/>
          <p:cNvSpPr>
            <a:spLocks noChangeArrowheads="1"/>
          </p:cNvSpPr>
          <p:nvPr/>
        </p:nvSpPr>
        <p:spPr bwMode="auto">
          <a:xfrm>
            <a:off x="6327775" y="38100"/>
            <a:ext cx="2709862" cy="1074737"/>
          </a:xfrm>
          <a:prstGeom prst="roundRect">
            <a:avLst>
              <a:gd name="adj" fmla="val 13306"/>
            </a:avLst>
          </a:prstGeom>
          <a:solidFill>
            <a:schemeClr val="bg1">
              <a:alpha val="56000"/>
            </a:schemeClr>
          </a:solidFill>
          <a:ln w="9525">
            <a:solidFill>
              <a:schemeClr val="bg2"/>
            </a:solidFill>
            <a:round/>
            <a:headEnd/>
            <a:tailEnd/>
          </a:ln>
        </p:spPr>
        <p:txBody>
          <a:bodyPr lIns="228600" tIns="137160" rIns="228600" bIns="137160" anchor="ct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Lucida Sans Unicode" pitchFamily="34" charset="0"/>
                <a:ea typeface="ＭＳ Ｐゴシック" pitchFamily="80" charset="-128"/>
              </a:rPr>
              <a:t>Should I ask about suicide?</a:t>
            </a:r>
          </a:p>
        </p:txBody>
      </p:sp>
      <p:pic>
        <p:nvPicPr>
          <p:cNvPr id="10" name="Picture 9">
            <a:extLst>
              <a:ext uri="{FF2B5EF4-FFF2-40B4-BE49-F238E27FC236}">
                <a16:creationId xmlns:a16="http://schemas.microsoft.com/office/drawing/2014/main" xmlns="" id="{29E7C8E6-39F2-4AD7-B9A2-41B8C58B2056}"/>
              </a:ext>
            </a:extLst>
          </p:cNvPr>
          <p:cNvPicPr>
            <a:picLocks noChangeAspect="1"/>
          </p:cNvPicPr>
          <p:nvPr/>
        </p:nvPicPr>
        <p:blipFill>
          <a:blip r:embed="rId5"/>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423521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DB048662-3776-4BCB-BCE6-FA4C48AAF8BD}"/>
              </a:ext>
            </a:extLst>
          </p:cNvPr>
          <p:cNvSpPr/>
          <p:nvPr/>
        </p:nvSpPr>
        <p:spPr bwMode="auto">
          <a:xfrm>
            <a:off x="133350" y="1657350"/>
            <a:ext cx="1074419" cy="12001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endParaRPr>
          </a:p>
        </p:txBody>
      </p:sp>
      <p:pic>
        <p:nvPicPr>
          <p:cNvPr id="4" name="Picture 3">
            <a:extLst>
              <a:ext uri="{FF2B5EF4-FFF2-40B4-BE49-F238E27FC236}">
                <a16:creationId xmlns:a16="http://schemas.microsoft.com/office/drawing/2014/main" xmlns="" id="{FAF61CD7-6C63-455F-82BE-A003E3FFC703}"/>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5" name="Picture 4">
            <a:extLst>
              <a:ext uri="{FF2B5EF4-FFF2-40B4-BE49-F238E27FC236}">
                <a16:creationId xmlns:a16="http://schemas.microsoft.com/office/drawing/2014/main" xmlns="" id="{7B81957F-D1B1-4D78-9B7F-E33E45AA064B}"/>
              </a:ext>
            </a:extLst>
          </p:cNvPr>
          <p:cNvPicPr>
            <a:picLocks noChangeAspect="1"/>
          </p:cNvPicPr>
          <p:nvPr/>
        </p:nvPicPr>
        <p:blipFill rotWithShape="1">
          <a:blip r:embed="rId4"/>
          <a:srcRect t="2962" b="2356"/>
          <a:stretch/>
        </p:blipFill>
        <p:spPr>
          <a:xfrm>
            <a:off x="1217604" y="0"/>
            <a:ext cx="6431424" cy="6101814"/>
          </a:xfrm>
          <a:prstGeom prst="rect">
            <a:avLst/>
          </a:prstGeom>
        </p:spPr>
      </p:pic>
    </p:spTree>
    <p:extLst>
      <p:ext uri="{BB962C8B-B14F-4D97-AF65-F5344CB8AC3E}">
        <p14:creationId xmlns:p14="http://schemas.microsoft.com/office/powerpoint/2010/main" val="204434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a:xfrm>
            <a:off x="1143000" y="1489075"/>
            <a:ext cx="6858000" cy="3781425"/>
          </a:xfrm>
        </p:spPr>
        <p:txBody>
          <a:bodyPr/>
          <a:lstStyle/>
          <a:p>
            <a:pPr eaLnBrk="1" hangingPunct="1"/>
            <a:r>
              <a:rPr lang="en-US" altLang="en-US" dirty="0"/>
              <a:t>I need to openly </a:t>
            </a:r>
            <a:r>
              <a:rPr lang="en-US" altLang="en-US" b="1" dirty="0">
                <a:solidFill>
                  <a:srgbClr val="FF5C00"/>
                </a:solidFill>
              </a:rPr>
              <a:t>Tell</a:t>
            </a:r>
            <a:r>
              <a:rPr lang="en-US" altLang="en-US" dirty="0"/>
              <a:t> someone about my thoughts of suicide.</a:t>
            </a:r>
          </a:p>
          <a:p>
            <a:pPr eaLnBrk="1" hangingPunct="1"/>
            <a:r>
              <a:rPr lang="en-US" altLang="en-US" dirty="0"/>
              <a:t>I would like to </a:t>
            </a:r>
            <a:r>
              <a:rPr lang="en-US" altLang="en-US" b="1" dirty="0">
                <a:solidFill>
                  <a:srgbClr val="FF5C00"/>
                </a:solidFill>
              </a:rPr>
              <a:t>Tell</a:t>
            </a:r>
            <a:r>
              <a:rPr lang="en-US" altLang="en-US" dirty="0"/>
              <a:t> several people.</a:t>
            </a:r>
          </a:p>
          <a:p>
            <a:pPr eaLnBrk="1" hangingPunct="1"/>
            <a:r>
              <a:rPr lang="en-US" altLang="en-US" dirty="0"/>
              <a:t>I am aware that I may be cautious in saying it as openly as I want to.</a:t>
            </a:r>
          </a:p>
          <a:p>
            <a:pPr eaLnBrk="1" hangingPunct="1"/>
            <a:r>
              <a:rPr lang="en-US" altLang="en-US" dirty="0"/>
              <a:t>I will be watching for reactions.</a:t>
            </a:r>
          </a:p>
        </p:txBody>
      </p:sp>
      <p:sp>
        <p:nvSpPr>
          <p:cNvPr id="44036"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solidFill>
                  <a:srgbClr val="FF5C00"/>
                </a:solidFill>
              </a:rPr>
              <a:t>T</a:t>
            </a:r>
            <a:r>
              <a:rPr lang="en-US" altLang="en-US" sz="3200" b="1"/>
              <a:t>ALK: I need to</a:t>
            </a:r>
            <a:r>
              <a:rPr lang="en-US" altLang="en-US" sz="3200" b="1">
                <a:solidFill>
                  <a:srgbClr val="FF5C00"/>
                </a:solidFill>
              </a:rPr>
              <a:t> Tell</a:t>
            </a:r>
          </a:p>
        </p:txBody>
      </p:sp>
      <p:pic>
        <p:nvPicPr>
          <p:cNvPr id="7" name="Picture 6">
            <a:extLst>
              <a:ext uri="{FF2B5EF4-FFF2-40B4-BE49-F238E27FC236}">
                <a16:creationId xmlns:a16="http://schemas.microsoft.com/office/drawing/2014/main" xmlns="" id="{D4F809F0-22D1-4163-96B4-8272DA726C2E}"/>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888439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835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835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8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ChangeArrowheads="1"/>
          </p:cNvSpPr>
          <p:nvPr/>
        </p:nvSpPr>
        <p:spPr bwMode="auto">
          <a:xfrm>
            <a:off x="1143000" y="1489075"/>
            <a:ext cx="660717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Once I have given you any reason to think that I might be thinking about suicide, please </a:t>
            </a:r>
            <a:r>
              <a:rPr lang="en-US" altLang="en-US" b="1" dirty="0">
                <a:solidFill>
                  <a:srgbClr val="FF5C00"/>
                </a:solidFill>
              </a:rPr>
              <a:t>Ask</a:t>
            </a:r>
            <a:r>
              <a:rPr lang="en-US" altLang="en-US" dirty="0"/>
              <a:t> me exactly about suicide.</a:t>
            </a:r>
          </a:p>
          <a:p>
            <a:pPr eaLnBrk="1" hangingPunct="1">
              <a:spcBef>
                <a:spcPct val="20000"/>
              </a:spcBef>
              <a:spcAft>
                <a:spcPct val="10000"/>
              </a:spcAft>
              <a:buClr>
                <a:schemeClr val="tx1"/>
              </a:buClr>
              <a:buFontTx/>
              <a:buChar char="•"/>
            </a:pPr>
            <a:r>
              <a:rPr lang="en-US" altLang="en-US" b="1" dirty="0">
                <a:solidFill>
                  <a:srgbClr val="FF5C00"/>
                </a:solidFill>
              </a:rPr>
              <a:t>Ask </a:t>
            </a:r>
            <a:r>
              <a:rPr lang="en-US" altLang="en-US" dirty="0"/>
              <a:t>me as directly, clearly and as soon as you can.</a:t>
            </a:r>
          </a:p>
          <a:p>
            <a:pPr eaLnBrk="1" hangingPunct="1">
              <a:spcBef>
                <a:spcPct val="20000"/>
              </a:spcBef>
              <a:spcAft>
                <a:spcPct val="10000"/>
              </a:spcAft>
              <a:buFontTx/>
              <a:buChar char="•"/>
            </a:pPr>
            <a:r>
              <a:rPr lang="en-US" altLang="en-US" dirty="0"/>
              <a:t>Right now that is exactly what I want to you do.</a:t>
            </a:r>
          </a:p>
        </p:txBody>
      </p:sp>
      <p:sp>
        <p:nvSpPr>
          <p:cNvPr id="46084"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t>T</a:t>
            </a:r>
            <a:r>
              <a:rPr lang="en-US" altLang="en-US" sz="3200" b="1">
                <a:solidFill>
                  <a:srgbClr val="FF5C00"/>
                </a:solidFill>
              </a:rPr>
              <a:t>A</a:t>
            </a:r>
            <a:r>
              <a:rPr lang="en-US" altLang="en-US" sz="3200" b="1"/>
              <a:t>LK: I need someone to</a:t>
            </a:r>
            <a:r>
              <a:rPr lang="en-US" altLang="en-US" sz="3200" b="1">
                <a:solidFill>
                  <a:srgbClr val="FF5C00"/>
                </a:solidFill>
              </a:rPr>
              <a:t> Ask</a:t>
            </a:r>
          </a:p>
        </p:txBody>
      </p:sp>
      <p:pic>
        <p:nvPicPr>
          <p:cNvPr id="4" name="Picture 3">
            <a:extLst>
              <a:ext uri="{FF2B5EF4-FFF2-40B4-BE49-F238E27FC236}">
                <a16:creationId xmlns:a16="http://schemas.microsoft.com/office/drawing/2014/main" xmlns="" id="{9BC7151C-C87F-4624-B1C7-574198805B41}"/>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229335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937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3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24351A-55E6-40BF-A4BC-37B301563BAE}"/>
              </a:ext>
            </a:extLst>
          </p:cNvPr>
          <p:cNvSpPr>
            <a:spLocks noGrp="1"/>
          </p:cNvSpPr>
          <p:nvPr>
            <p:ph type="title"/>
          </p:nvPr>
        </p:nvSpPr>
        <p:spPr>
          <a:xfrm>
            <a:off x="889000" y="5257800"/>
            <a:ext cx="7366000" cy="1016000"/>
          </a:xfrm>
        </p:spPr>
        <p:txBody>
          <a:bodyPr/>
          <a:lstStyle/>
          <a:p>
            <a:pPr algn="ctr"/>
            <a:r>
              <a:rPr lang="en-US" dirty="0">
                <a:latin typeface="Arial" panose="020B0604020202020204" pitchFamily="34" charset="0"/>
                <a:cs typeface="Arial" panose="020B0604020202020204" pitchFamily="34" charset="0"/>
              </a:rPr>
              <a:t>If you are having thoughts of suicide or need immediate assistance,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please call the Georgia Crisis and Access Line at </a:t>
            </a:r>
            <a:r>
              <a:rPr lang="en-US" b="1" dirty="0">
                <a:latin typeface="Arial" panose="020B0604020202020204" pitchFamily="34" charset="0"/>
                <a:cs typeface="Arial" panose="020B0604020202020204" pitchFamily="34" charset="0"/>
              </a:rPr>
              <a:t>1-800-715-4225</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2A4B64D6-C294-4538-8FB9-D5316E3D453D}"/>
              </a:ext>
            </a:extLst>
          </p:cNvPr>
          <p:cNvSpPr>
            <a:spLocks noGrp="1"/>
          </p:cNvSpPr>
          <p:nvPr>
            <p:ph idx="1"/>
          </p:nvPr>
        </p:nvSpPr>
        <p:spPr>
          <a:xfrm>
            <a:off x="889000" y="346075"/>
            <a:ext cx="7366000" cy="2498725"/>
          </a:xfrm>
        </p:spPr>
        <p:txBody>
          <a:bodyPr/>
          <a:lstStyle/>
          <a:p>
            <a:pPr marL="0" indent="0" algn="ctr">
              <a:buNone/>
            </a:pPr>
            <a:r>
              <a:rPr lang="en-US" b="1" dirty="0">
                <a:latin typeface="Arial" panose="020B0604020202020204" pitchFamily="34" charset="0"/>
                <a:cs typeface="Arial" panose="020B0604020202020204" pitchFamily="34" charset="0"/>
              </a:rPr>
              <a:t>LEARNING OBJECTIVES</a:t>
            </a:r>
            <a:endParaRPr lang="en-US" i="1" dirty="0">
              <a:latin typeface="Arial" panose="020B0604020202020204" pitchFamily="34" charset="0"/>
              <a:cs typeface="Arial" panose="020B0604020202020204" pitchFamily="34" charset="0"/>
            </a:endParaRPr>
          </a:p>
          <a:p>
            <a:pPr marL="0" indent="0">
              <a:buNone/>
            </a:pPr>
            <a:r>
              <a:rPr lang="en-US" sz="2000" i="1" dirty="0">
                <a:latin typeface="Arial" panose="020B0604020202020204" pitchFamily="34" charset="0"/>
                <a:cs typeface="Arial" panose="020B0604020202020204" pitchFamily="34" charset="0"/>
              </a:rPr>
              <a:t/>
            </a:r>
            <a:br>
              <a:rPr lang="en-US" sz="2000" i="1" dirty="0">
                <a:latin typeface="Arial" panose="020B0604020202020204" pitchFamily="34" charset="0"/>
                <a:cs typeface="Arial" panose="020B0604020202020204" pitchFamily="34" charset="0"/>
              </a:rPr>
            </a:br>
            <a:r>
              <a:rPr lang="en-US" i="1" dirty="0" err="1">
                <a:latin typeface="Arial" panose="020B0604020202020204" pitchFamily="34" charset="0"/>
                <a:cs typeface="Arial" panose="020B0604020202020204" pitchFamily="34" charset="0"/>
              </a:rPr>
              <a:t>suicideTALK</a:t>
            </a:r>
            <a:r>
              <a:rPr lang="en-US" dirty="0">
                <a:latin typeface="Arial" panose="020B0604020202020204" pitchFamily="34" charset="0"/>
                <a:cs typeface="Arial" panose="020B0604020202020204" pitchFamily="34" charset="0"/>
              </a:rPr>
              <a:t> participants will:</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Understand the impact of suicide in our community.</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Explore how personal and community beliefs about suicide affect suicide stigma and safety.</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Learn how to take the first steps toward suicide prevention.</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Contribute to suicide safety in the community.</a:t>
            </a:r>
          </a:p>
          <a:p>
            <a:pPr marL="0" indent="0">
              <a:buNone/>
            </a:pP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27A93541-A5E4-4BD0-B3E8-DF2E960D73DD}"/>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3355883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3"/>
          <p:cNvSpPr>
            <a:spLocks noChangeArrowheads="1"/>
          </p:cNvSpPr>
          <p:nvPr/>
        </p:nvSpPr>
        <p:spPr bwMode="auto">
          <a:xfrm>
            <a:off x="1143000" y="1489075"/>
            <a:ext cx="68580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I hope you are a good </a:t>
            </a:r>
            <a:r>
              <a:rPr lang="en-US" altLang="en-US" b="1" dirty="0">
                <a:solidFill>
                  <a:srgbClr val="0F5380"/>
                </a:solidFill>
              </a:rPr>
              <a:t>Listener.</a:t>
            </a:r>
            <a:endParaRPr lang="en-US" altLang="en-US" dirty="0"/>
          </a:p>
          <a:p>
            <a:pPr eaLnBrk="1" hangingPunct="1">
              <a:spcBef>
                <a:spcPct val="20000"/>
              </a:spcBef>
              <a:spcAft>
                <a:spcPct val="10000"/>
              </a:spcAft>
              <a:buFontTx/>
              <a:buChar char="•"/>
            </a:pPr>
            <a:r>
              <a:rPr lang="en-US" altLang="en-US" dirty="0"/>
              <a:t>I hope you will </a:t>
            </a:r>
            <a:r>
              <a:rPr lang="en-US" altLang="en-US" b="1" dirty="0">
                <a:solidFill>
                  <a:srgbClr val="0F5380"/>
                </a:solidFill>
              </a:rPr>
              <a:t>Listen</a:t>
            </a:r>
            <a:r>
              <a:rPr lang="en-US" altLang="en-US" dirty="0"/>
              <a:t> to what I need to say, not to what you might like me to say.</a:t>
            </a:r>
          </a:p>
          <a:p>
            <a:pPr eaLnBrk="1" hangingPunct="1">
              <a:spcBef>
                <a:spcPct val="20000"/>
              </a:spcBef>
              <a:spcAft>
                <a:spcPct val="10000"/>
              </a:spcAft>
              <a:buFontTx/>
              <a:buChar char="•"/>
            </a:pPr>
            <a:r>
              <a:rPr lang="en-US" altLang="en-US" dirty="0"/>
              <a:t>I have not really talked to anyone about suicide.</a:t>
            </a:r>
          </a:p>
          <a:p>
            <a:pPr eaLnBrk="1" hangingPunct="1">
              <a:spcBef>
                <a:spcPct val="20000"/>
              </a:spcBef>
              <a:spcAft>
                <a:spcPct val="10000"/>
              </a:spcAft>
              <a:buFontTx/>
              <a:buChar char="•"/>
            </a:pPr>
            <a:r>
              <a:rPr lang="en-US" altLang="en-US" dirty="0"/>
              <a:t>I need to clear my thoughts by talking through them.</a:t>
            </a:r>
          </a:p>
        </p:txBody>
      </p:sp>
      <p:sp>
        <p:nvSpPr>
          <p:cNvPr id="48132"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dirty="0"/>
              <a:t>TA</a:t>
            </a:r>
            <a:r>
              <a:rPr lang="en-US" altLang="en-US" sz="3200" b="1" dirty="0">
                <a:solidFill>
                  <a:srgbClr val="0F5380"/>
                </a:solidFill>
              </a:rPr>
              <a:t>L</a:t>
            </a:r>
            <a:r>
              <a:rPr lang="en-US" altLang="en-US" sz="3200" b="1" dirty="0"/>
              <a:t>K: I need someone to</a:t>
            </a:r>
            <a:r>
              <a:rPr lang="en-US" altLang="en-US" sz="3200" b="1" dirty="0">
                <a:solidFill>
                  <a:srgbClr val="FF5C00"/>
                </a:solidFill>
              </a:rPr>
              <a:t> </a:t>
            </a:r>
            <a:r>
              <a:rPr lang="en-US" altLang="en-US" sz="3200" b="1" dirty="0">
                <a:solidFill>
                  <a:srgbClr val="0F5380"/>
                </a:solidFill>
              </a:rPr>
              <a:t>Listen</a:t>
            </a:r>
          </a:p>
        </p:txBody>
      </p:sp>
      <p:pic>
        <p:nvPicPr>
          <p:cNvPr id="4" name="Picture 3">
            <a:extLst>
              <a:ext uri="{FF2B5EF4-FFF2-40B4-BE49-F238E27FC236}">
                <a16:creationId xmlns:a16="http://schemas.microsoft.com/office/drawing/2014/main" xmlns="" id="{D69C1837-4027-498B-BA98-23479D8E0537}"/>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1598240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40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040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0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7" name="Rectangle 3"/>
          <p:cNvSpPr>
            <a:spLocks noChangeArrowheads="1"/>
          </p:cNvSpPr>
          <p:nvPr/>
        </p:nvSpPr>
        <p:spPr bwMode="auto">
          <a:xfrm>
            <a:off x="1143000" y="1489075"/>
            <a:ext cx="68580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buFontTx/>
              <a:buChar char="•"/>
            </a:pPr>
            <a:r>
              <a:rPr lang="en-US" altLang="en-US" dirty="0"/>
              <a:t>I don’t know what to do.</a:t>
            </a:r>
          </a:p>
          <a:p>
            <a:pPr eaLnBrk="1" hangingPunct="1">
              <a:spcBef>
                <a:spcPct val="20000"/>
              </a:spcBef>
              <a:spcAft>
                <a:spcPct val="10000"/>
              </a:spcAft>
              <a:buFontTx/>
              <a:buChar char="•"/>
            </a:pPr>
            <a:r>
              <a:rPr lang="en-US" altLang="en-US" dirty="0"/>
              <a:t>Can you help me think about what needs to be done?</a:t>
            </a:r>
            <a:endParaRPr lang="en-US" altLang="en-US" b="1" dirty="0">
              <a:solidFill>
                <a:srgbClr val="008C6C"/>
              </a:solidFill>
            </a:endParaRPr>
          </a:p>
          <a:p>
            <a:pPr eaLnBrk="1" hangingPunct="1">
              <a:spcBef>
                <a:spcPct val="20000"/>
              </a:spcBef>
              <a:spcAft>
                <a:spcPct val="10000"/>
              </a:spcAft>
              <a:buFontTx/>
              <a:buChar char="•"/>
            </a:pPr>
            <a:r>
              <a:rPr lang="en-US" altLang="en-US" dirty="0"/>
              <a:t>Can you help me avoid dangers I may not fully recognize?</a:t>
            </a:r>
          </a:p>
        </p:txBody>
      </p:sp>
      <p:sp>
        <p:nvSpPr>
          <p:cNvPr id="50180" name="Rectangle 4"/>
          <p:cNvSpPr>
            <a:spLocks noChangeArrowheads="1"/>
          </p:cNvSpPr>
          <p:nvPr/>
        </p:nvSpPr>
        <p:spPr bwMode="auto">
          <a:xfrm>
            <a:off x="1143000" y="669925"/>
            <a:ext cx="6858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eaLnBrk="1" hangingPunct="1">
              <a:spcBef>
                <a:spcPct val="20000"/>
              </a:spcBef>
              <a:spcAft>
                <a:spcPct val="10000"/>
              </a:spcAft>
            </a:pPr>
            <a:r>
              <a:rPr lang="en-US" altLang="en-US" sz="3200" b="1"/>
              <a:t>TAL</a:t>
            </a:r>
            <a:r>
              <a:rPr lang="en-US" altLang="en-US" sz="3200" b="1">
                <a:solidFill>
                  <a:srgbClr val="008C6C"/>
                </a:solidFill>
              </a:rPr>
              <a:t>K</a:t>
            </a:r>
            <a:r>
              <a:rPr lang="en-US" altLang="en-US" sz="3200" b="1"/>
              <a:t>: I need help</a:t>
            </a:r>
            <a:r>
              <a:rPr lang="en-US" altLang="en-US" sz="3200" b="1">
                <a:solidFill>
                  <a:srgbClr val="FF5C00"/>
                </a:solidFill>
              </a:rPr>
              <a:t> </a:t>
            </a:r>
            <a:r>
              <a:rPr lang="en-US" altLang="en-US" sz="3200" b="1">
                <a:solidFill>
                  <a:srgbClr val="008C6C"/>
                </a:solidFill>
              </a:rPr>
              <a:t>Keeping Safe</a:t>
            </a:r>
          </a:p>
        </p:txBody>
      </p:sp>
      <p:pic>
        <p:nvPicPr>
          <p:cNvPr id="4" name="Picture 3">
            <a:extLst>
              <a:ext uri="{FF2B5EF4-FFF2-40B4-BE49-F238E27FC236}">
                <a16:creationId xmlns:a16="http://schemas.microsoft.com/office/drawing/2014/main" xmlns="" id="{CDA0F3DA-AC81-4AA9-82BE-1CC9398460FC}"/>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3555010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a:spLocks noChangeArrowheads="1"/>
          </p:cNvSpPr>
          <p:nvPr/>
        </p:nvSpPr>
        <p:spPr bwMode="auto">
          <a:xfrm>
            <a:off x="917575" y="1685925"/>
            <a:ext cx="5038725" cy="850900"/>
          </a:xfrm>
          <a:prstGeom prst="wedgeRectCallout">
            <a:avLst>
              <a:gd name="adj1" fmla="val -59273"/>
              <a:gd name="adj2" fmla="val 4235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someone to </a:t>
            </a:r>
            <a:r>
              <a:rPr lang="en-US" altLang="en-US" sz="2000" b="1" dirty="0">
                <a:solidFill>
                  <a:srgbClr val="FF5C00"/>
                </a:solidFill>
              </a:rPr>
              <a:t>Ask </a:t>
            </a:r>
            <a:r>
              <a:rPr lang="en-US" altLang="en-US" sz="2000" dirty="0"/>
              <a:t>me about my</a:t>
            </a:r>
          </a:p>
          <a:p>
            <a:pPr>
              <a:spcBef>
                <a:spcPct val="0"/>
              </a:spcBef>
            </a:pPr>
            <a:r>
              <a:rPr lang="en-US" altLang="en-US" sz="2000" dirty="0"/>
              <a:t>thoughts of suicide.</a:t>
            </a:r>
          </a:p>
        </p:txBody>
      </p:sp>
      <p:sp>
        <p:nvSpPr>
          <p:cNvPr id="17" name="Rounded Rectangular Callout 16"/>
          <p:cNvSpPr>
            <a:spLocks noChangeArrowheads="1"/>
          </p:cNvSpPr>
          <p:nvPr/>
        </p:nvSpPr>
        <p:spPr bwMode="auto">
          <a:xfrm>
            <a:off x="3810000" y="2260600"/>
            <a:ext cx="4533900" cy="457200"/>
          </a:xfrm>
          <a:prstGeom prst="wedgeRectCallout">
            <a:avLst>
              <a:gd name="adj1" fmla="val 59259"/>
              <a:gd name="adj2" fmla="val 4060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a:t>
            </a:r>
            <a:r>
              <a:rPr lang="en-US" altLang="en-US" sz="1600" b="1" dirty="0">
                <a:solidFill>
                  <a:srgbClr val="FF5C00"/>
                </a:solidFill>
              </a:rPr>
              <a:t>Ask </a:t>
            </a:r>
            <a:r>
              <a:rPr lang="en-US" altLang="en-US" sz="1600" dirty="0"/>
              <a:t>you directly.</a:t>
            </a:r>
          </a:p>
        </p:txBody>
      </p:sp>
      <p:sp>
        <p:nvSpPr>
          <p:cNvPr id="18" name="Rounded Rectangular Callout 17"/>
          <p:cNvSpPr>
            <a:spLocks noChangeArrowheads="1"/>
          </p:cNvSpPr>
          <p:nvPr/>
        </p:nvSpPr>
        <p:spPr bwMode="auto">
          <a:xfrm>
            <a:off x="917575" y="454025"/>
            <a:ext cx="4594225" cy="854075"/>
          </a:xfrm>
          <a:prstGeom prst="wedgeRectCallout">
            <a:avLst>
              <a:gd name="adj1" fmla="val -59259"/>
              <a:gd name="adj2" fmla="val 53347"/>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a:t>I need to </a:t>
            </a:r>
            <a:r>
              <a:rPr lang="en-US" altLang="en-US" sz="2000" b="1">
                <a:solidFill>
                  <a:srgbClr val="FF5C00"/>
                </a:solidFill>
              </a:rPr>
              <a:t>Tell </a:t>
            </a:r>
            <a:r>
              <a:rPr lang="en-US" altLang="en-US" sz="2000"/>
              <a:t>someone about</a:t>
            </a:r>
          </a:p>
          <a:p>
            <a:pPr>
              <a:spcBef>
                <a:spcPct val="0"/>
              </a:spcBef>
            </a:pPr>
            <a:r>
              <a:rPr lang="en-US" altLang="en-US" sz="2000"/>
              <a:t>my thoughts of suicide.</a:t>
            </a:r>
          </a:p>
        </p:txBody>
      </p:sp>
      <p:sp>
        <p:nvSpPr>
          <p:cNvPr id="19" name="Rounded Rectangular Callout 18"/>
          <p:cNvSpPr>
            <a:spLocks noChangeArrowheads="1"/>
          </p:cNvSpPr>
          <p:nvPr/>
        </p:nvSpPr>
        <p:spPr bwMode="auto">
          <a:xfrm>
            <a:off x="4229100" y="1028700"/>
            <a:ext cx="4114800" cy="457200"/>
          </a:xfrm>
          <a:prstGeom prst="wedgeRectCallout">
            <a:avLst>
              <a:gd name="adj1" fmla="val 58949"/>
              <a:gd name="adj2" fmla="val 47222"/>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open to your need to </a:t>
            </a:r>
            <a:r>
              <a:rPr lang="en-US" altLang="en-US" sz="1600" b="1" dirty="0">
                <a:solidFill>
                  <a:srgbClr val="FF5C00"/>
                </a:solidFill>
              </a:rPr>
              <a:t>Tell </a:t>
            </a:r>
            <a:r>
              <a:rPr lang="en-US" altLang="en-US" sz="1600" dirty="0"/>
              <a:t>me.</a:t>
            </a:r>
          </a:p>
        </p:txBody>
      </p:sp>
      <p:sp>
        <p:nvSpPr>
          <p:cNvPr id="20" name="Rounded Rectangular Callout 19"/>
          <p:cNvSpPr>
            <a:spLocks noChangeArrowheads="1"/>
          </p:cNvSpPr>
          <p:nvPr/>
        </p:nvSpPr>
        <p:spPr bwMode="auto">
          <a:xfrm>
            <a:off x="917575" y="2917825"/>
            <a:ext cx="4594225" cy="1171575"/>
          </a:xfrm>
          <a:prstGeom prst="wedgeRectCallout">
            <a:avLst>
              <a:gd name="adj1" fmla="val -59259"/>
              <a:gd name="adj2" fmla="val 47426"/>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someone to </a:t>
            </a:r>
            <a:r>
              <a:rPr lang="en-US" altLang="en-US" sz="2000" b="1" dirty="0">
                <a:solidFill>
                  <a:srgbClr val="0F538D"/>
                </a:solidFill>
              </a:rPr>
              <a:t>Listen </a:t>
            </a:r>
            <a:r>
              <a:rPr lang="en-US" altLang="en-US" sz="2000" dirty="0"/>
              <a:t>to my</a:t>
            </a:r>
          </a:p>
          <a:p>
            <a:pPr>
              <a:spcBef>
                <a:spcPct val="0"/>
              </a:spcBef>
            </a:pPr>
            <a:r>
              <a:rPr lang="en-US" altLang="en-US" sz="2000" dirty="0"/>
              <a:t>thoughts and feelings</a:t>
            </a:r>
          </a:p>
          <a:p>
            <a:pPr>
              <a:spcBef>
                <a:spcPct val="0"/>
              </a:spcBef>
            </a:pPr>
            <a:r>
              <a:rPr lang="en-US" altLang="en-US" sz="2000" dirty="0"/>
              <a:t>about suicide.</a:t>
            </a:r>
          </a:p>
        </p:txBody>
      </p:sp>
      <p:sp>
        <p:nvSpPr>
          <p:cNvPr id="22" name="Rounded Rectangular Callout 21"/>
          <p:cNvSpPr>
            <a:spLocks noChangeArrowheads="1"/>
          </p:cNvSpPr>
          <p:nvPr/>
        </p:nvSpPr>
        <p:spPr bwMode="auto">
          <a:xfrm>
            <a:off x="917575" y="4479925"/>
            <a:ext cx="3667125" cy="850900"/>
          </a:xfrm>
          <a:prstGeom prst="wedgeRectCallout">
            <a:avLst>
              <a:gd name="adj1" fmla="val -61602"/>
              <a:gd name="adj2" fmla="val 42352"/>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2000" dirty="0"/>
              <a:t>I need help </a:t>
            </a:r>
            <a:r>
              <a:rPr lang="en-US" altLang="en-US" sz="2000" b="1" dirty="0">
                <a:solidFill>
                  <a:srgbClr val="008C6C"/>
                </a:solidFill>
              </a:rPr>
              <a:t>Keeping Safe</a:t>
            </a:r>
          </a:p>
          <a:p>
            <a:pPr>
              <a:spcBef>
                <a:spcPct val="0"/>
              </a:spcBef>
            </a:pPr>
            <a:r>
              <a:rPr lang="en-US" altLang="en-US" sz="2000" dirty="0"/>
              <a:t>from suicide.</a:t>
            </a:r>
          </a:p>
        </p:txBody>
      </p:sp>
      <p:sp>
        <p:nvSpPr>
          <p:cNvPr id="23" name="Rounded Rectangular Callout 22"/>
          <p:cNvSpPr>
            <a:spLocks noChangeArrowheads="1"/>
          </p:cNvSpPr>
          <p:nvPr/>
        </p:nvSpPr>
        <p:spPr bwMode="auto">
          <a:xfrm>
            <a:off x="3530600" y="5054600"/>
            <a:ext cx="4813300" cy="457200"/>
          </a:xfrm>
          <a:prstGeom prst="wedgeRectCallout">
            <a:avLst>
              <a:gd name="adj1" fmla="val 59532"/>
              <a:gd name="adj2" fmla="val 40625"/>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help you </a:t>
            </a:r>
            <a:r>
              <a:rPr lang="en-US" altLang="en-US" sz="1600" b="1" dirty="0">
                <a:solidFill>
                  <a:srgbClr val="008C6C"/>
                </a:solidFill>
              </a:rPr>
              <a:t>Keep Safe.</a:t>
            </a:r>
          </a:p>
        </p:txBody>
      </p:sp>
      <p:sp>
        <p:nvSpPr>
          <p:cNvPr id="2" name="Rounded Rectangular Callout 16"/>
          <p:cNvSpPr>
            <a:spLocks noChangeArrowheads="1"/>
          </p:cNvSpPr>
          <p:nvPr/>
        </p:nvSpPr>
        <p:spPr bwMode="auto">
          <a:xfrm>
            <a:off x="4013200" y="3568700"/>
            <a:ext cx="4330700" cy="711200"/>
          </a:xfrm>
          <a:prstGeom prst="wedgeRectCallout">
            <a:avLst>
              <a:gd name="adj1" fmla="val 59676"/>
              <a:gd name="adj2" fmla="val 41069"/>
            </a:avLst>
          </a:prstGeom>
          <a:solidFill>
            <a:schemeClr val="bg1"/>
          </a:solidFill>
          <a:ln>
            <a:noFill/>
          </a:ln>
          <a:effectLst>
            <a:outerShdw blurRad="76200" dist="12700" dir="7859977" rotWithShape="0">
              <a:srgbClr val="808080">
                <a:alpha val="29999"/>
              </a:srgbClr>
            </a:outerShdw>
          </a:effectLst>
          <a:extLst>
            <a:ext uri="{91240B29-F687-4F45-9708-019B960494DF}">
              <a14:hiddenLine xmlns:a14="http://schemas.microsoft.com/office/drawing/2010/main" w="9525">
                <a:solidFill>
                  <a:srgbClr val="000000"/>
                </a:solidFill>
                <a:round/>
                <a:headEnd/>
                <a:tailEnd/>
              </a14:hiddenLine>
            </a:ext>
          </a:extLst>
        </p:spPr>
        <p:txBody>
          <a:bodyPr lIns="182880" tIns="91440" rIns="182880" bIns="91440"/>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spcBef>
                <a:spcPct val="0"/>
              </a:spcBef>
            </a:pPr>
            <a:r>
              <a:rPr lang="en-US" altLang="en-US" sz="1600" dirty="0"/>
              <a:t>I am willing and able to </a:t>
            </a:r>
            <a:r>
              <a:rPr lang="en-US" altLang="en-US" sz="1600" b="1" dirty="0">
                <a:solidFill>
                  <a:srgbClr val="00538E"/>
                </a:solidFill>
              </a:rPr>
              <a:t>Listen</a:t>
            </a:r>
            <a:r>
              <a:rPr lang="en-US" altLang="en-US" sz="1600" dirty="0"/>
              <a:t> to your</a:t>
            </a:r>
          </a:p>
          <a:p>
            <a:pPr>
              <a:spcBef>
                <a:spcPct val="0"/>
              </a:spcBef>
            </a:pPr>
            <a:r>
              <a:rPr lang="en-US" altLang="en-US" sz="1600" dirty="0"/>
              <a:t>thoughts and feelings about suicide.</a:t>
            </a:r>
          </a:p>
        </p:txBody>
      </p:sp>
      <p:pic>
        <p:nvPicPr>
          <p:cNvPr id="10" name="Picture 9">
            <a:extLst>
              <a:ext uri="{FF2B5EF4-FFF2-40B4-BE49-F238E27FC236}">
                <a16:creationId xmlns:a16="http://schemas.microsoft.com/office/drawing/2014/main" xmlns="" id="{79DCB78A-C4FB-43C1-937C-7924350882BC}"/>
              </a:ext>
            </a:extLst>
          </p:cNvPr>
          <p:cNvPicPr>
            <a:picLocks noChangeAspect="1"/>
          </p:cNvPicPr>
          <p:nvPr/>
        </p:nvPicPr>
        <p:blipFill>
          <a:blip r:embed="rId3"/>
          <a:stretch>
            <a:fillRect/>
          </a:stretch>
        </p:blipFill>
        <p:spPr>
          <a:xfrm>
            <a:off x="119319" y="6130842"/>
            <a:ext cx="4354286" cy="5482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nodeType="afterGroup">
                            <p:stCondLst>
                              <p:cond delay="500"/>
                            </p:stCondLst>
                            <p:childTnLst>
                              <p:par>
                                <p:cTn id="9" presetID="2" presetClass="entr" presetSubtype="2" accel="50000" decel="5000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par>
                          <p:cTn id="18" fill="hold" nodeType="afterGroup">
                            <p:stCondLst>
                              <p:cond delay="500"/>
                            </p:stCondLst>
                            <p:childTnLst>
                              <p:par>
                                <p:cTn id="19" presetID="2" presetClass="entr" presetSubtype="2" accel="50000" decel="5000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1+#ppt_w/2"/>
                                          </p:val>
                                        </p:tav>
                                        <p:tav tm="100000">
                                          <p:val>
                                            <p:strVal val="#ppt_x"/>
                                          </p:val>
                                        </p:tav>
                                      </p:tavLst>
                                    </p:anim>
                                    <p:anim calcmode="lin" valueType="num">
                                      <p:cBhvr additive="base">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nodeType="afterGroup">
                            <p:stCondLst>
                              <p:cond delay="500"/>
                            </p:stCondLst>
                            <p:childTnLst>
                              <p:par>
                                <p:cTn id="29" presetID="2" presetClass="entr" presetSubtype="2" accel="50000" decel="5000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1+#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nodeType="afterGroup">
                            <p:stCondLst>
                              <p:cond delay="500"/>
                            </p:stCondLst>
                            <p:childTnLst>
                              <p:par>
                                <p:cTn id="39" presetID="2" presetClass="entr" presetSubtype="2" accel="50000" decel="50000"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P spid="23"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6962" y="1166842"/>
            <a:ext cx="7510072" cy="4524315"/>
          </a:xfrm>
          <a:prstGeom prst="rect">
            <a:avLst/>
          </a:prstGeom>
          <a:ln w="57150">
            <a:solidFill>
              <a:schemeClr val="accent1">
                <a:lumMod val="90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AutoNum type="arabicPeriod"/>
            </a:pPr>
            <a:r>
              <a:rPr lang="en-US" sz="2400" b="1" dirty="0">
                <a:solidFill>
                  <a:srgbClr val="FF5C00"/>
                </a:solidFill>
                <a:latin typeface="Arial" panose="020B0604020202020204" pitchFamily="34" charset="0"/>
                <a:cs typeface="Arial" panose="020B0604020202020204" pitchFamily="34" charset="0"/>
              </a:rPr>
              <a:t>ASK</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Ask</a:t>
            </a:r>
            <a:r>
              <a:rPr lang="en-US" sz="2400" dirty="0">
                <a:latin typeface="Arial" panose="020B0604020202020204" pitchFamily="34" charset="0"/>
                <a:cs typeface="Arial" panose="020B0604020202020204" pitchFamily="34" charset="0"/>
              </a:rPr>
              <a:t> the question “Are you thinking about suicide?” </a:t>
            </a:r>
          </a:p>
          <a:p>
            <a:pPr marL="342900" indent="-342900">
              <a:buAutoNum type="arabicPeriod"/>
            </a:pPr>
            <a:r>
              <a:rPr lang="en-US" sz="2400" b="1" dirty="0">
                <a:solidFill>
                  <a:srgbClr val="FF5C00"/>
                </a:solidFill>
                <a:latin typeface="Arial" panose="020B0604020202020204" pitchFamily="34" charset="0"/>
                <a:cs typeface="Arial" panose="020B0604020202020204" pitchFamily="34" charset="0"/>
              </a:rPr>
              <a:t>KEEP THEM SAFE</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Find out a few things to establish immediate safety.</a:t>
            </a:r>
          </a:p>
          <a:p>
            <a:pPr marL="342900" indent="-342900">
              <a:buAutoNum type="arabicPeriod"/>
            </a:pPr>
            <a:r>
              <a:rPr lang="en-US" sz="2400" b="1" dirty="0">
                <a:solidFill>
                  <a:srgbClr val="FF5C00"/>
                </a:solidFill>
                <a:latin typeface="Arial" panose="020B0604020202020204" pitchFamily="34" charset="0"/>
                <a:cs typeface="Arial" panose="020B0604020202020204" pitchFamily="34" charset="0"/>
              </a:rPr>
              <a:t>BE THERE</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Show your support.</a:t>
            </a:r>
          </a:p>
          <a:p>
            <a:pPr marL="342900" indent="-342900">
              <a:buAutoNum type="arabicPeriod"/>
            </a:pPr>
            <a:r>
              <a:rPr lang="en-US" sz="2400" b="1" dirty="0">
                <a:solidFill>
                  <a:srgbClr val="FF5C00"/>
                </a:solidFill>
                <a:latin typeface="Arial" panose="020B0604020202020204" pitchFamily="34" charset="0"/>
                <a:cs typeface="Arial" panose="020B0604020202020204" pitchFamily="34" charset="0"/>
              </a:rPr>
              <a:t>HELP THEM CONNECT</a:t>
            </a:r>
            <a:r>
              <a:rPr lang="en-US" sz="2400" b="1" dirty="0">
                <a:latin typeface="Arial" panose="020B0604020202020204" pitchFamily="34" charset="0"/>
                <a:cs typeface="Arial" panose="020B0604020202020204" pitchFamily="34" charset="0"/>
              </a:rPr>
              <a:t/>
            </a:r>
            <a:br>
              <a:rPr lang="en-US" sz="2400" b="1" dirty="0">
                <a:latin typeface="Arial" panose="020B0604020202020204" pitchFamily="34" charset="0"/>
                <a:cs typeface="Arial" panose="020B0604020202020204" pitchFamily="34" charset="0"/>
              </a:rPr>
            </a:br>
            <a:r>
              <a:rPr lang="en-US" sz="2400" dirty="0" err="1">
                <a:latin typeface="Arial" panose="020B0604020202020204" pitchFamily="34" charset="0"/>
                <a:cs typeface="Arial" panose="020B0604020202020204" pitchFamily="34" charset="0"/>
              </a:rPr>
              <a:t>Connect</a:t>
            </a:r>
            <a:r>
              <a:rPr lang="en-US" sz="2400" dirty="0">
                <a:latin typeface="Arial" panose="020B0604020202020204" pitchFamily="34" charset="0"/>
                <a:cs typeface="Arial" panose="020B0604020202020204" pitchFamily="34" charset="0"/>
              </a:rPr>
              <a:t> with ongoing supports.</a:t>
            </a:r>
          </a:p>
          <a:p>
            <a:pPr marL="342900" indent="-342900">
              <a:buAutoNum type="arabicPeriod"/>
            </a:pPr>
            <a:r>
              <a:rPr lang="en-US" sz="2400" b="1" dirty="0">
                <a:solidFill>
                  <a:srgbClr val="FF5C00"/>
                </a:solidFill>
                <a:latin typeface="Arial" panose="020B0604020202020204" pitchFamily="34" charset="0"/>
                <a:cs typeface="Arial" panose="020B0604020202020204" pitchFamily="34" charset="0"/>
              </a:rPr>
              <a:t>FOLLOW UP</a:t>
            </a:r>
            <a:r>
              <a:rPr lang="en-US" sz="2400" b="1" dirty="0">
                <a:highlight>
                  <a:srgbClr val="FF5C00"/>
                </a:highlight>
                <a:latin typeface="Arial" panose="020B0604020202020204" pitchFamily="34" charset="0"/>
                <a:cs typeface="Arial" panose="020B0604020202020204" pitchFamily="34" charset="0"/>
              </a:rPr>
              <a:t/>
            </a:r>
            <a:br>
              <a:rPr lang="en-US" sz="2400" b="1" dirty="0">
                <a:highlight>
                  <a:srgbClr val="FF5C00"/>
                </a:highlight>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Check in to see how they’re doing.</a:t>
            </a:r>
          </a:p>
        </p:txBody>
      </p:sp>
      <p:sp>
        <p:nvSpPr>
          <p:cNvPr id="4" name="TextBox 3">
            <a:extLst>
              <a:ext uri="{FF2B5EF4-FFF2-40B4-BE49-F238E27FC236}">
                <a16:creationId xmlns:a16="http://schemas.microsoft.com/office/drawing/2014/main" xmlns="" id="{1C661066-00BD-4D5C-8A0F-750A0822521D}"/>
              </a:ext>
            </a:extLst>
          </p:cNvPr>
          <p:cNvSpPr txBox="1"/>
          <p:nvPr/>
        </p:nvSpPr>
        <p:spPr>
          <a:xfrm>
            <a:off x="816963" y="142029"/>
            <a:ext cx="7510071" cy="646331"/>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a:solidFill>
                  <a:srgbClr val="0F538D"/>
                </a:solidFill>
              </a:rPr>
              <a:t>#BeThe1To</a:t>
            </a:r>
          </a:p>
        </p:txBody>
      </p:sp>
      <p:pic>
        <p:nvPicPr>
          <p:cNvPr id="5" name="Picture 4">
            <a:extLst>
              <a:ext uri="{FF2B5EF4-FFF2-40B4-BE49-F238E27FC236}">
                <a16:creationId xmlns:a16="http://schemas.microsoft.com/office/drawing/2014/main" xmlns="" id="{F4C2382D-3657-4071-A7DC-0AA5071A7CA9}"/>
              </a:ext>
            </a:extLst>
          </p:cNvPr>
          <p:cNvPicPr>
            <a:picLocks noChangeAspect="1"/>
          </p:cNvPicPr>
          <p:nvPr/>
        </p:nvPicPr>
        <p:blipFill>
          <a:blip r:embed="rId3"/>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01182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CAL_h3">
            <a:extLst>
              <a:ext uri="{FF2B5EF4-FFF2-40B4-BE49-F238E27FC236}">
                <a16:creationId xmlns:a16="http://schemas.microsoft.com/office/drawing/2014/main" xmlns="" id="{C270C886-A394-446F-84DA-E0CA88FD3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14897"/>
            <a:ext cx="4657725" cy="1864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icide">
            <a:extLst>
              <a:ext uri="{FF2B5EF4-FFF2-40B4-BE49-F238E27FC236}">
                <a16:creationId xmlns:a16="http://schemas.microsoft.com/office/drawing/2014/main" xmlns="" id="{54BF90AE-80FE-4AAF-BFC9-7056CED47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344" y="1499908"/>
            <a:ext cx="3771417" cy="4256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ell phone&#10;&#10;Description generated with very high confidence">
            <a:extLst>
              <a:ext uri="{FF2B5EF4-FFF2-40B4-BE49-F238E27FC236}">
                <a16:creationId xmlns:a16="http://schemas.microsoft.com/office/drawing/2014/main" xmlns="" id="{BA8381DF-EE10-45C4-8E49-256B076CB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244" b="-680"/>
          <a:stretch/>
        </p:blipFill>
        <p:spPr>
          <a:xfrm>
            <a:off x="2341959" y="3515283"/>
            <a:ext cx="2563619" cy="2241518"/>
          </a:xfrm>
          <a:prstGeom prst="rect">
            <a:avLst/>
          </a:prstGeom>
        </p:spPr>
      </p:pic>
      <p:pic>
        <p:nvPicPr>
          <p:cNvPr id="3" name="Picture 2" descr="Veterans Crisis Line: 1-800-273-8255, press 1">
            <a:extLst>
              <a:ext uri="{FF2B5EF4-FFF2-40B4-BE49-F238E27FC236}">
                <a16:creationId xmlns:a16="http://schemas.microsoft.com/office/drawing/2014/main" xmlns="" id="{0898E52E-53C8-4758-8A0E-7905F834D0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200" y="4043111"/>
            <a:ext cx="1821656" cy="592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 to 838255">
            <a:extLst>
              <a:ext uri="{FF2B5EF4-FFF2-40B4-BE49-F238E27FC236}">
                <a16:creationId xmlns:a16="http://schemas.microsoft.com/office/drawing/2014/main" xmlns="" id="{4E8C392E-78E3-420C-848E-3059593CA2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200" y="4913987"/>
            <a:ext cx="1835994" cy="3506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61F9F0A4-9391-4769-BD5D-991667DFBFDF}"/>
              </a:ext>
            </a:extLst>
          </p:cNvPr>
          <p:cNvSpPr txBox="1"/>
          <p:nvPr/>
        </p:nvSpPr>
        <p:spPr>
          <a:xfrm>
            <a:off x="1385888" y="436591"/>
            <a:ext cx="6627905" cy="707886"/>
          </a:xfrm>
          <a:prstGeom prst="rect">
            <a:avLst/>
          </a:prstGeom>
          <a:noFill/>
        </p:spPr>
        <p:txBody>
          <a:bodyPr wrap="none" rtlCol="0">
            <a:spAutoFit/>
          </a:bodyPr>
          <a:lstStyle/>
          <a:p>
            <a:r>
              <a:rPr lang="en-US" sz="4000" b="1" dirty="0">
                <a:latin typeface="+mj-lt"/>
              </a:rPr>
              <a:t>COMMUNITY RESOURCES </a:t>
            </a:r>
          </a:p>
        </p:txBody>
      </p:sp>
      <p:pic>
        <p:nvPicPr>
          <p:cNvPr id="8" name="Picture 7">
            <a:extLst>
              <a:ext uri="{FF2B5EF4-FFF2-40B4-BE49-F238E27FC236}">
                <a16:creationId xmlns:a16="http://schemas.microsoft.com/office/drawing/2014/main" xmlns="" id="{1B5AC53A-5C1B-45CB-A102-333D80EEA5C8}"/>
              </a:ext>
            </a:extLst>
          </p:cNvPr>
          <p:cNvPicPr>
            <a:picLocks noChangeAspect="1"/>
          </p:cNvPicPr>
          <p:nvPr/>
        </p:nvPicPr>
        <p:blipFill>
          <a:blip r:embed="rId8"/>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308990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5F3B183B-1E33-486B-A1C2-5815A6C10CF0}"/>
              </a:ext>
            </a:extLst>
          </p:cNvPr>
          <p:cNvPicPr>
            <a:picLocks noChangeAspect="1"/>
          </p:cNvPicPr>
          <p:nvPr/>
        </p:nvPicPr>
        <p:blipFill rotWithShape="1">
          <a:blip r:embed="rId3"/>
          <a:srcRect r="10745"/>
          <a:stretch/>
        </p:blipFill>
        <p:spPr>
          <a:xfrm>
            <a:off x="6896580" y="1403189"/>
            <a:ext cx="2247420" cy="1724015"/>
          </a:xfrm>
          <a:prstGeom prst="rect">
            <a:avLst/>
          </a:prstGeom>
        </p:spPr>
      </p:pic>
      <p:pic>
        <p:nvPicPr>
          <p:cNvPr id="8" name="Picture 7" descr="A picture containing indoor&#10;&#10;Description generated with very high confidence">
            <a:extLst>
              <a:ext uri="{FF2B5EF4-FFF2-40B4-BE49-F238E27FC236}">
                <a16:creationId xmlns:a16="http://schemas.microsoft.com/office/drawing/2014/main" xmlns="" id="{DEF7F3F8-2635-4BB3-94D5-C61A141007DE}"/>
              </a:ext>
            </a:extLst>
          </p:cNvPr>
          <p:cNvPicPr>
            <a:picLocks noChangeAspect="1"/>
          </p:cNvPicPr>
          <p:nvPr/>
        </p:nvPicPr>
        <p:blipFill>
          <a:blip r:embed="rId4"/>
          <a:stretch>
            <a:fillRect/>
          </a:stretch>
        </p:blipFill>
        <p:spPr>
          <a:xfrm>
            <a:off x="127" y="4438982"/>
            <a:ext cx="2436371" cy="1708666"/>
          </a:xfrm>
          <a:prstGeom prst="rect">
            <a:avLst/>
          </a:prstGeom>
        </p:spPr>
      </p:pic>
      <p:pic>
        <p:nvPicPr>
          <p:cNvPr id="5" name="Picture 4">
            <a:extLst>
              <a:ext uri="{FF2B5EF4-FFF2-40B4-BE49-F238E27FC236}">
                <a16:creationId xmlns:a16="http://schemas.microsoft.com/office/drawing/2014/main" xmlns="" id="{4E2CD996-11B6-4E8B-B623-6D97955A9211}"/>
              </a:ext>
            </a:extLst>
          </p:cNvPr>
          <p:cNvPicPr>
            <a:picLocks noChangeAspect="1"/>
          </p:cNvPicPr>
          <p:nvPr/>
        </p:nvPicPr>
        <p:blipFill>
          <a:blip r:embed="rId5"/>
          <a:stretch>
            <a:fillRect/>
          </a:stretch>
        </p:blipFill>
        <p:spPr>
          <a:xfrm>
            <a:off x="4451610" y="4576522"/>
            <a:ext cx="2696660" cy="1516871"/>
          </a:xfrm>
          <a:prstGeom prst="rect">
            <a:avLst/>
          </a:prstGeom>
        </p:spPr>
      </p:pic>
      <p:pic>
        <p:nvPicPr>
          <p:cNvPr id="7" name="Picture 6">
            <a:extLst>
              <a:ext uri="{FF2B5EF4-FFF2-40B4-BE49-F238E27FC236}">
                <a16:creationId xmlns:a16="http://schemas.microsoft.com/office/drawing/2014/main" xmlns="" id="{D47FB53F-1510-457A-9084-466EC6283F26}"/>
              </a:ext>
            </a:extLst>
          </p:cNvPr>
          <p:cNvPicPr>
            <a:picLocks noChangeAspect="1"/>
          </p:cNvPicPr>
          <p:nvPr/>
        </p:nvPicPr>
        <p:blipFill rotWithShape="1">
          <a:blip r:embed="rId6"/>
          <a:srcRect l="1708" t="6606" r="7068" b="5060"/>
          <a:stretch/>
        </p:blipFill>
        <p:spPr>
          <a:xfrm>
            <a:off x="6970643" y="4610274"/>
            <a:ext cx="2167874" cy="1479863"/>
          </a:xfrm>
          <a:prstGeom prst="rect">
            <a:avLst/>
          </a:prstGeom>
        </p:spPr>
      </p:pic>
      <p:pic>
        <p:nvPicPr>
          <p:cNvPr id="4" name="Picture 3">
            <a:extLst>
              <a:ext uri="{FF2B5EF4-FFF2-40B4-BE49-F238E27FC236}">
                <a16:creationId xmlns:a16="http://schemas.microsoft.com/office/drawing/2014/main" xmlns="" id="{207E56A8-E595-401E-9E46-0322D4A7BEE4}"/>
              </a:ext>
            </a:extLst>
          </p:cNvPr>
          <p:cNvPicPr>
            <a:picLocks noChangeAspect="1"/>
          </p:cNvPicPr>
          <p:nvPr/>
        </p:nvPicPr>
        <p:blipFill rotWithShape="1">
          <a:blip r:embed="rId7"/>
          <a:srcRect r="1392" b="5612"/>
          <a:stretch/>
        </p:blipFill>
        <p:spPr>
          <a:xfrm>
            <a:off x="6951805" y="-26503"/>
            <a:ext cx="2182123" cy="1479862"/>
          </a:xfrm>
          <a:prstGeom prst="rect">
            <a:avLst/>
          </a:prstGeom>
        </p:spPr>
      </p:pic>
      <p:pic>
        <p:nvPicPr>
          <p:cNvPr id="15" name="Picture 14">
            <a:extLst>
              <a:ext uri="{FF2B5EF4-FFF2-40B4-BE49-F238E27FC236}">
                <a16:creationId xmlns:a16="http://schemas.microsoft.com/office/drawing/2014/main" xmlns="" id="{9C76304E-8EEB-4EBA-AD0B-722B0DF8D0A3}"/>
              </a:ext>
            </a:extLst>
          </p:cNvPr>
          <p:cNvPicPr>
            <a:picLocks noChangeAspect="1"/>
          </p:cNvPicPr>
          <p:nvPr/>
        </p:nvPicPr>
        <p:blipFill rotWithShape="1">
          <a:blip r:embed="rId8"/>
          <a:srcRect b="9576"/>
          <a:stretch/>
        </p:blipFill>
        <p:spPr>
          <a:xfrm>
            <a:off x="2433901" y="4598147"/>
            <a:ext cx="2204206" cy="1506368"/>
          </a:xfrm>
          <a:prstGeom prst="rect">
            <a:avLst/>
          </a:prstGeom>
        </p:spPr>
      </p:pic>
      <p:pic>
        <p:nvPicPr>
          <p:cNvPr id="3" name="Picture 2">
            <a:extLst>
              <a:ext uri="{FF2B5EF4-FFF2-40B4-BE49-F238E27FC236}">
                <a16:creationId xmlns:a16="http://schemas.microsoft.com/office/drawing/2014/main" xmlns="" id="{908D37A3-053E-4463-825B-6E6DD4E2B1DE}"/>
              </a:ext>
            </a:extLst>
          </p:cNvPr>
          <p:cNvPicPr>
            <a:picLocks noChangeAspect="1"/>
          </p:cNvPicPr>
          <p:nvPr/>
        </p:nvPicPr>
        <p:blipFill rotWithShape="1">
          <a:blip r:embed="rId9"/>
          <a:srcRect r="4271" b="4271"/>
          <a:stretch/>
        </p:blipFill>
        <p:spPr>
          <a:xfrm>
            <a:off x="1" y="-79514"/>
            <a:ext cx="6951804" cy="4663283"/>
          </a:xfrm>
          <a:prstGeom prst="rect">
            <a:avLst/>
          </a:prstGeom>
        </p:spPr>
      </p:pic>
      <p:pic>
        <p:nvPicPr>
          <p:cNvPr id="1028" name="Picture 4" descr="kids">
            <a:extLst>
              <a:ext uri="{FF2B5EF4-FFF2-40B4-BE49-F238E27FC236}">
                <a16:creationId xmlns:a16="http://schemas.microsoft.com/office/drawing/2014/main" xmlns="" id="{953C49EB-5512-4AFA-A563-DA531EB0EB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1874" y="3105929"/>
            <a:ext cx="2182126" cy="1505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AF2C0EB0-CDD4-4205-A883-3C0D4FA24C6B}"/>
              </a:ext>
            </a:extLst>
          </p:cNvPr>
          <p:cNvPicPr>
            <a:picLocks noChangeAspect="1"/>
          </p:cNvPicPr>
          <p:nvPr/>
        </p:nvPicPr>
        <p:blipFill>
          <a:blip r:embed="rId11"/>
          <a:stretch>
            <a:fillRect/>
          </a:stretch>
        </p:blipFill>
        <p:spPr>
          <a:xfrm>
            <a:off x="119319" y="6130842"/>
            <a:ext cx="4354286" cy="548232"/>
          </a:xfrm>
          <a:prstGeom prst="rect">
            <a:avLst/>
          </a:prstGeom>
        </p:spPr>
      </p:pic>
      <p:sp>
        <p:nvSpPr>
          <p:cNvPr id="2" name="TextBox 1">
            <a:extLst>
              <a:ext uri="{FF2B5EF4-FFF2-40B4-BE49-F238E27FC236}">
                <a16:creationId xmlns:a16="http://schemas.microsoft.com/office/drawing/2014/main" xmlns="" id="{06474DDF-D489-49F2-A933-A88196330208}"/>
              </a:ext>
            </a:extLst>
          </p:cNvPr>
          <p:cNvSpPr txBox="1"/>
          <p:nvPr/>
        </p:nvSpPr>
        <p:spPr>
          <a:xfrm>
            <a:off x="57510" y="2955985"/>
            <a:ext cx="6512943"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latin typeface="Arial"/>
                <a:cs typeface="Arial"/>
              </a:rPr>
              <a:t>​</a:t>
            </a:r>
          </a:p>
          <a:p>
            <a:r>
              <a:rPr lang="en-US" sz="2400" dirty="0">
                <a:solidFill>
                  <a:srgbClr val="FFFFFF"/>
                </a:solidFill>
                <a:latin typeface="Arial"/>
                <a:cs typeface="Arial"/>
              </a:rPr>
              <a:t>Friendship    Job    Pets   Faith  </a:t>
            </a:r>
            <a:r>
              <a:rPr lang="en-US" sz="2400" dirty="0">
                <a:solidFill>
                  <a:schemeClr val="bg1"/>
                </a:solidFill>
                <a:latin typeface="Arial"/>
                <a:cs typeface="Arial"/>
              </a:rPr>
              <a:t> Hobbies </a:t>
            </a:r>
            <a:r>
              <a:rPr lang="en-US" sz="2400" dirty="0">
                <a:solidFill>
                  <a:srgbClr val="FFFFFF"/>
                </a:solidFill>
                <a:latin typeface="Arial"/>
                <a:cs typeface="Arial"/>
              </a:rPr>
              <a:t> </a:t>
            </a:r>
          </a:p>
        </p:txBody>
      </p:sp>
      <p:sp>
        <p:nvSpPr>
          <p:cNvPr id="13" name="TextBox 12">
            <a:extLst>
              <a:ext uri="{FF2B5EF4-FFF2-40B4-BE49-F238E27FC236}">
                <a16:creationId xmlns:a16="http://schemas.microsoft.com/office/drawing/2014/main" xmlns="" id="{6528C416-C523-4921-9A27-BFB4D5EB5AD3}"/>
              </a:ext>
            </a:extLst>
          </p:cNvPr>
          <p:cNvSpPr txBox="1"/>
          <p:nvPr/>
        </p:nvSpPr>
        <p:spPr>
          <a:xfrm>
            <a:off x="115019" y="-652733"/>
            <a:ext cx="5837208" cy="12618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latin typeface="Arial"/>
                <a:cs typeface="Arial"/>
              </a:rPr>
              <a:t>​</a:t>
            </a:r>
          </a:p>
          <a:p>
            <a:r>
              <a:rPr lang="en-US" sz="3200" dirty="0">
                <a:solidFill>
                  <a:srgbClr val="FFFFFF"/>
                </a:solidFill>
                <a:latin typeface="Arial"/>
                <a:cs typeface="Arial"/>
              </a:rPr>
              <a:t>Things that sustain my life...</a:t>
            </a:r>
            <a:endParaRPr lang="en-US" sz="3200">
              <a:latin typeface="Arial"/>
              <a:cs typeface="Arial"/>
            </a:endParaRPr>
          </a:p>
        </p:txBody>
      </p:sp>
      <p:sp>
        <p:nvSpPr>
          <p:cNvPr id="14" name="TextBox 13">
            <a:extLst>
              <a:ext uri="{FF2B5EF4-FFF2-40B4-BE49-F238E27FC236}">
                <a16:creationId xmlns:a16="http://schemas.microsoft.com/office/drawing/2014/main" xmlns="" id="{7E04EA94-4274-479D-BC6C-F6B020BCE9FF}"/>
              </a:ext>
            </a:extLst>
          </p:cNvPr>
          <p:cNvSpPr txBox="1"/>
          <p:nvPr/>
        </p:nvSpPr>
        <p:spPr>
          <a:xfrm>
            <a:off x="4399472" y="-20129"/>
            <a:ext cx="2559171" cy="440120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FFFF"/>
                </a:solidFill>
                <a:latin typeface="Arial"/>
                <a:cs typeface="Arial"/>
              </a:rPr>
              <a:t>​</a:t>
            </a:r>
          </a:p>
          <a:p>
            <a:pPr algn="r"/>
            <a:r>
              <a:rPr lang="en-US" sz="2400" dirty="0">
                <a:solidFill>
                  <a:srgbClr val="FFFFFF"/>
                </a:solidFill>
                <a:latin typeface="Arial"/>
                <a:cs typeface="Arial"/>
              </a:rPr>
              <a:t>Meditation</a:t>
            </a:r>
          </a:p>
          <a:p>
            <a:pPr algn="r"/>
            <a:endParaRPr lang="en-US" sz="2400" dirty="0">
              <a:solidFill>
                <a:srgbClr val="FFFFFF"/>
              </a:solidFill>
              <a:latin typeface="Arial"/>
              <a:cs typeface="Arial"/>
            </a:endParaRPr>
          </a:p>
          <a:p>
            <a:pPr algn="r"/>
            <a:r>
              <a:rPr lang="en-US" sz="2400" dirty="0">
                <a:solidFill>
                  <a:srgbClr val="FFFFFF"/>
                </a:solidFill>
                <a:latin typeface="Arial"/>
                <a:cs typeface="Arial"/>
              </a:rPr>
              <a:t>Family</a:t>
            </a:r>
          </a:p>
          <a:p>
            <a:pPr algn="r"/>
            <a:endParaRPr lang="en-US" sz="2400" dirty="0">
              <a:solidFill>
                <a:srgbClr val="FFFFFF"/>
              </a:solidFill>
              <a:latin typeface="Arial"/>
              <a:cs typeface="Arial"/>
            </a:endParaRPr>
          </a:p>
          <a:p>
            <a:pPr algn="r"/>
            <a:r>
              <a:rPr lang="en-US" sz="2400" dirty="0">
                <a:solidFill>
                  <a:srgbClr val="FFFFFF"/>
                </a:solidFill>
                <a:latin typeface="Arial"/>
                <a:cs typeface="Arial"/>
              </a:rPr>
              <a:t>Goals</a:t>
            </a:r>
            <a:endParaRPr lang="en-US" dirty="0"/>
          </a:p>
          <a:p>
            <a:endParaRPr lang="en-US" sz="2400" dirty="0">
              <a:solidFill>
                <a:srgbClr val="FFFFFF"/>
              </a:solidFill>
              <a:latin typeface="Arial"/>
              <a:cs typeface="Arial"/>
            </a:endParaRPr>
          </a:p>
          <a:p>
            <a:endParaRPr lang="en-US" sz="2400" dirty="0">
              <a:solidFill>
                <a:srgbClr val="FFFFFF"/>
              </a:solidFill>
              <a:latin typeface="Arial"/>
              <a:cs typeface="Arial"/>
            </a:endParaRPr>
          </a:p>
        </p:txBody>
      </p:sp>
    </p:spTree>
    <p:extLst>
      <p:ext uri="{BB962C8B-B14F-4D97-AF65-F5344CB8AC3E}">
        <p14:creationId xmlns:p14="http://schemas.microsoft.com/office/powerpoint/2010/main" val="3797316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0" y="3837907"/>
            <a:ext cx="9144000" cy="2292935"/>
          </a:xfrm>
          <a:prstGeom prst="rect">
            <a:avLst/>
          </a:prstGeom>
          <a:solidFill>
            <a:srgbClr val="FFFFFF"/>
          </a:solidFill>
          <a:ln>
            <a:noFill/>
          </a:ln>
          <a:extLst/>
        </p:spPr>
        <p:txBody>
          <a:bodyPr wrap="square" anchor="b">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algn="ctr"/>
            <a:r>
              <a:rPr lang="en-US" sz="3200" dirty="0">
                <a:solidFill>
                  <a:srgbClr val="009B7C"/>
                </a:solidFill>
                <a:latin typeface="Arial" charset="0"/>
                <a:ea typeface="Arial" charset="0"/>
                <a:cs typeface="Arial" charset="0"/>
              </a:rPr>
              <a:t/>
            </a:r>
            <a:br>
              <a:rPr lang="en-US" sz="3200" dirty="0">
                <a:solidFill>
                  <a:srgbClr val="009B7C"/>
                </a:solidFill>
                <a:latin typeface="Arial" charset="0"/>
                <a:ea typeface="Arial" charset="0"/>
                <a:cs typeface="Arial" charset="0"/>
              </a:rPr>
            </a:br>
            <a:r>
              <a:rPr lang="en-US" sz="3200" b="1" dirty="0">
                <a:solidFill>
                  <a:srgbClr val="009B7C"/>
                </a:solidFill>
                <a:latin typeface="Arial" charset="0"/>
                <a:ea typeface="Arial" charset="0"/>
                <a:cs typeface="Arial" charset="0"/>
              </a:rPr>
              <a:t>With self-compassion, we give ourselves the same kindness and care we'd give to </a:t>
            </a:r>
            <a:br>
              <a:rPr lang="en-US" sz="3200" b="1" dirty="0">
                <a:solidFill>
                  <a:srgbClr val="009B7C"/>
                </a:solidFill>
                <a:latin typeface="Arial" charset="0"/>
                <a:ea typeface="Arial" charset="0"/>
                <a:cs typeface="Arial" charset="0"/>
              </a:rPr>
            </a:br>
            <a:r>
              <a:rPr lang="en-US" sz="3200" b="1" dirty="0">
                <a:solidFill>
                  <a:srgbClr val="009B7C"/>
                </a:solidFill>
                <a:latin typeface="Arial" charset="0"/>
                <a:ea typeface="Arial" charset="0"/>
                <a:cs typeface="Arial" charset="0"/>
              </a:rPr>
              <a:t>a good friend.</a:t>
            </a:r>
          </a:p>
          <a:p>
            <a:pPr algn="ctr"/>
            <a:endParaRPr lang="en-US" sz="1000" dirty="0">
              <a:solidFill>
                <a:srgbClr val="009B7C"/>
              </a:solidFill>
              <a:latin typeface="Arial" charset="0"/>
              <a:ea typeface="Arial" charset="0"/>
              <a:cs typeface="Arial" charset="0"/>
            </a:endParaRPr>
          </a:p>
        </p:txBody>
      </p:sp>
      <p:pic>
        <p:nvPicPr>
          <p:cNvPr id="6" name="Picture 5">
            <a:extLst>
              <a:ext uri="{FF2B5EF4-FFF2-40B4-BE49-F238E27FC236}">
                <a16:creationId xmlns:a16="http://schemas.microsoft.com/office/drawing/2014/main" xmlns="" id="{1F3E5FAE-8057-4A93-8D01-D3237B8C8F3E}"/>
              </a:ext>
            </a:extLst>
          </p:cNvPr>
          <p:cNvPicPr>
            <a:picLocks noChangeAspect="1"/>
          </p:cNvPicPr>
          <p:nvPr/>
        </p:nvPicPr>
        <p:blipFill>
          <a:blip r:embed="rId3"/>
          <a:stretch>
            <a:fillRect/>
          </a:stretch>
        </p:blipFill>
        <p:spPr>
          <a:xfrm>
            <a:off x="119319" y="6130842"/>
            <a:ext cx="4354286" cy="5482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645"/>
            <a:ext cx="9144000" cy="4087091"/>
          </a:xfrm>
          <a:prstGeom prst="rect">
            <a:avLst/>
          </a:prstGeom>
        </p:spPr>
      </p:pic>
      <p:sp>
        <p:nvSpPr>
          <p:cNvPr id="2" name="TextBox 1"/>
          <p:cNvSpPr txBox="1"/>
          <p:nvPr/>
        </p:nvSpPr>
        <p:spPr>
          <a:xfrm>
            <a:off x="8694913" y="1648492"/>
            <a:ext cx="461665" cy="2277226"/>
          </a:xfrm>
          <a:prstGeom prst="rect">
            <a:avLst/>
          </a:prstGeom>
          <a:noFill/>
        </p:spPr>
        <p:txBody>
          <a:bodyPr vert="vert270" wrap="none" rtlCol="0">
            <a:spAutoFit/>
          </a:bodyPr>
          <a:lstStyle/>
          <a:p>
            <a:r>
              <a:rPr lang="en-US" dirty="0" err="1"/>
              <a:t>selfcompassion.org</a:t>
            </a:r>
            <a:endParaRPr lang="en-US" dirty="0"/>
          </a:p>
        </p:txBody>
      </p:sp>
    </p:spTree>
    <p:extLst>
      <p:ext uri="{BB962C8B-B14F-4D97-AF65-F5344CB8AC3E}">
        <p14:creationId xmlns:p14="http://schemas.microsoft.com/office/powerpoint/2010/main" val="111507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6" descr="Slide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5588"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8813F1B9-C92C-4EC6-AA22-5BE1BBEF1B1F}"/>
              </a:ext>
            </a:extLst>
          </p:cNvPr>
          <p:cNvPicPr>
            <a:picLocks noChangeAspect="1"/>
          </p:cNvPicPr>
          <p:nvPr/>
        </p:nvPicPr>
        <p:blipFill>
          <a:blip r:embed="rId4"/>
          <a:stretch>
            <a:fillRect/>
          </a:stretch>
        </p:blipFill>
        <p:spPr>
          <a:xfrm>
            <a:off x="-1588" y="0"/>
            <a:ext cx="9144000" cy="6106486"/>
          </a:xfrm>
          <a:prstGeom prst="rect">
            <a:avLst/>
          </a:prstGeom>
        </p:spPr>
      </p:pic>
      <p:sp>
        <p:nvSpPr>
          <p:cNvPr id="66564" name="Text Box 4"/>
          <p:cNvSpPr txBox="1">
            <a:spLocks noChangeArrowheads="1"/>
          </p:cNvSpPr>
          <p:nvPr/>
        </p:nvSpPr>
        <p:spPr bwMode="auto">
          <a:xfrm>
            <a:off x="198437" y="1136038"/>
            <a:ext cx="8743949" cy="4570482"/>
          </a:xfrm>
          <a:prstGeom prst="rect">
            <a:avLst/>
          </a:prstGeom>
          <a:solidFill>
            <a:srgbClr val="FFFFFF">
              <a:alpha val="54902"/>
            </a:srgbClr>
          </a:solidFill>
          <a:ln>
            <a:noFill/>
          </a:ln>
          <a:extLst/>
        </p:spPr>
        <p:txBody>
          <a:bodyPr wrap="square">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pPr marL="285750" indent="-285750">
              <a:buFont typeface="Arial" panose="020B0604020202020204" pitchFamily="34" charset="0"/>
              <a:buChar char="•"/>
            </a:pPr>
            <a:endParaRPr lang="en-US" sz="30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3000" b="1" dirty="0">
                <a:latin typeface="Arial" panose="020B0604020202020204" pitchFamily="34" charset="0"/>
                <a:cs typeface="Arial" panose="020B0604020202020204" pitchFamily="34" charset="0"/>
              </a:rPr>
              <a:t>Practice</a:t>
            </a:r>
            <a:r>
              <a:rPr lang="en-US" dirty="0">
                <a:latin typeface="Arial" panose="020B0604020202020204" pitchFamily="34" charset="0"/>
                <a:cs typeface="Arial" panose="020B0604020202020204" pitchFamily="34" charset="0"/>
              </a:rPr>
              <a:t> caring for yourself </a:t>
            </a:r>
          </a:p>
          <a:p>
            <a:pPr marL="285750" indent="-285750">
              <a:buFont typeface="Arial" panose="020B0604020202020204" pitchFamily="34" charset="0"/>
              <a:buChar char="•"/>
            </a:pPr>
            <a:r>
              <a:rPr lang="en-US" sz="3000" b="1" dirty="0">
                <a:latin typeface="Arial" panose="020B0604020202020204" pitchFamily="34" charset="0"/>
                <a:cs typeface="Arial" panose="020B0604020202020204" pitchFamily="34" charset="0"/>
              </a:rPr>
              <a:t>Ask</a:t>
            </a:r>
            <a:r>
              <a:rPr lang="en-US" dirty="0">
                <a:latin typeface="Arial" panose="020B0604020202020204" pitchFamily="34" charset="0"/>
                <a:cs typeface="Arial" panose="020B0604020202020204" pitchFamily="34" charset="0"/>
              </a:rPr>
              <a:t> for help when needed</a:t>
            </a:r>
          </a:p>
          <a:p>
            <a:pPr marL="285750" indent="-285750">
              <a:buFont typeface="Arial" panose="020B0604020202020204" pitchFamily="34" charset="0"/>
              <a:buChar char="•"/>
            </a:pPr>
            <a:r>
              <a:rPr lang="en-US" sz="3000" b="1" dirty="0">
                <a:latin typeface="Arial" panose="020B0604020202020204" pitchFamily="34" charset="0"/>
                <a:cs typeface="Arial" panose="020B0604020202020204" pitchFamily="34" charset="0"/>
              </a:rPr>
              <a:t>Volunteer</a:t>
            </a:r>
            <a:r>
              <a:rPr lang="en-US" dirty="0">
                <a:latin typeface="Arial" panose="020B0604020202020204" pitchFamily="34" charset="0"/>
                <a:cs typeface="Arial" panose="020B0604020202020204" pitchFamily="34" charset="0"/>
              </a:rPr>
              <a:t> to tell your story </a:t>
            </a:r>
          </a:p>
          <a:p>
            <a:pPr marL="285750" indent="-285750">
              <a:buFont typeface="Arial" panose="020B0604020202020204" pitchFamily="34" charset="0"/>
              <a:buChar char="•"/>
            </a:pPr>
            <a:r>
              <a:rPr lang="en-US" sz="3000" b="1" dirty="0">
                <a:latin typeface="Arial" panose="020B0604020202020204" pitchFamily="34" charset="0"/>
                <a:cs typeface="Arial" panose="020B0604020202020204" pitchFamily="34" charset="0"/>
              </a:rPr>
              <a:t>Identify</a:t>
            </a:r>
            <a:r>
              <a:rPr lang="en-US" dirty="0">
                <a:latin typeface="Arial" panose="020B0604020202020204" pitchFamily="34" charset="0"/>
                <a:cs typeface="Arial" panose="020B0604020202020204" pitchFamily="34" charset="0"/>
              </a:rPr>
              <a:t> helpers and supports</a:t>
            </a:r>
          </a:p>
          <a:p>
            <a:pPr marL="285750" indent="-285750">
              <a:buFont typeface="Arial" panose="020B0604020202020204" pitchFamily="34" charset="0"/>
              <a:buChar char="•"/>
            </a:pPr>
            <a:r>
              <a:rPr lang="en-US" sz="3000" b="1" dirty="0">
                <a:latin typeface="Arial" panose="020B0604020202020204" pitchFamily="34" charset="0"/>
                <a:cs typeface="Arial" panose="020B0604020202020204" pitchFamily="34" charset="0"/>
              </a:rPr>
              <a:t>Cultivate</a:t>
            </a:r>
            <a:r>
              <a:rPr lang="en-US" dirty="0">
                <a:latin typeface="Arial" panose="020B0604020202020204" pitchFamily="34" charset="0"/>
                <a:cs typeface="Arial" panose="020B0604020202020204" pitchFamily="34" charset="0"/>
              </a:rPr>
              <a:t> kindness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66565" name="Rectangle 5"/>
          <p:cNvSpPr>
            <a:spLocks noChangeArrowheads="1"/>
          </p:cNvSpPr>
          <p:nvPr/>
        </p:nvSpPr>
        <p:spPr bwMode="auto">
          <a:xfrm>
            <a:off x="300831" y="215401"/>
            <a:ext cx="5280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Lucida Sans Unicode" pitchFamily="34" charset="0"/>
                <a:ea typeface="ＭＳ Ｐゴシック" pitchFamily="80" charset="-128"/>
              </a:defRPr>
            </a:lvl1pPr>
            <a:lvl2pPr marL="37931725" indent="-37474525">
              <a:defRPr sz="2400">
                <a:solidFill>
                  <a:schemeClr val="tx1"/>
                </a:solidFill>
                <a:latin typeface="Lucida Sans Unicode" pitchFamily="34" charset="0"/>
                <a:ea typeface="ＭＳ Ｐゴシック" pitchFamily="80" charset="-128"/>
              </a:defRPr>
            </a:lvl2pPr>
            <a:lvl3pPr>
              <a:defRPr sz="2400">
                <a:solidFill>
                  <a:schemeClr val="tx1"/>
                </a:solidFill>
                <a:latin typeface="Lucida Sans Unicode" pitchFamily="34" charset="0"/>
                <a:ea typeface="ＭＳ Ｐゴシック" pitchFamily="80" charset="-128"/>
              </a:defRPr>
            </a:lvl3pPr>
            <a:lvl4pPr>
              <a:defRPr sz="2400">
                <a:solidFill>
                  <a:schemeClr val="tx1"/>
                </a:solidFill>
                <a:latin typeface="Lucida Sans Unicode" pitchFamily="34" charset="0"/>
                <a:ea typeface="ＭＳ Ｐゴシック" pitchFamily="80" charset="-128"/>
              </a:defRPr>
            </a:lvl4pPr>
            <a:lvl5pPr>
              <a:defRPr sz="2400">
                <a:solidFill>
                  <a:schemeClr val="tx1"/>
                </a:solidFill>
                <a:latin typeface="Lucida Sans Unicode" pitchFamily="34" charset="0"/>
                <a:ea typeface="ＭＳ Ｐゴシック" pitchFamily="80" charset="-128"/>
              </a:defRPr>
            </a:lvl5pPr>
            <a:lvl6pPr marL="4572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6pPr>
            <a:lvl7pPr marL="9144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7pPr>
            <a:lvl8pPr marL="13716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8pPr>
            <a:lvl9pPr marL="1828800" eaLnBrk="0" fontAlgn="base" hangingPunct="0">
              <a:spcBef>
                <a:spcPct val="50000"/>
              </a:spcBef>
              <a:spcAft>
                <a:spcPct val="0"/>
              </a:spcAft>
              <a:defRPr sz="2400">
                <a:solidFill>
                  <a:schemeClr val="tx1"/>
                </a:solidFill>
                <a:latin typeface="Lucida Sans Unicode" pitchFamily="34" charset="0"/>
                <a:ea typeface="ＭＳ Ｐゴシック" pitchFamily="80" charset="-128"/>
              </a:defRPr>
            </a:lvl9pPr>
          </a:lstStyle>
          <a:p>
            <a:r>
              <a:rPr lang="en-US" altLang="en-US" sz="2800" b="1" dirty="0">
                <a:solidFill>
                  <a:schemeClr val="bg1"/>
                </a:solidFill>
                <a:effectLst>
                  <a:glow rad="228600">
                    <a:schemeClr val="accent4">
                      <a:satMod val="175000"/>
                      <a:alpha val="40000"/>
                    </a:schemeClr>
                  </a:glow>
                  <a:outerShdw blurRad="38100" dist="38100" dir="2700000" algn="tl">
                    <a:srgbClr val="000000">
                      <a:alpha val="43137"/>
                    </a:srgbClr>
                  </a:outerShdw>
                </a:effectLst>
              </a:rPr>
              <a:t>Things I might want to do…</a:t>
            </a:r>
          </a:p>
        </p:txBody>
      </p:sp>
      <p:pic>
        <p:nvPicPr>
          <p:cNvPr id="6" name="Picture 5">
            <a:extLst>
              <a:ext uri="{FF2B5EF4-FFF2-40B4-BE49-F238E27FC236}">
                <a16:creationId xmlns:a16="http://schemas.microsoft.com/office/drawing/2014/main" xmlns="" id="{1F3E5FAE-8057-4A93-8D01-D3237B8C8F3E}"/>
              </a:ext>
            </a:extLst>
          </p:cNvPr>
          <p:cNvPicPr>
            <a:picLocks noChangeAspect="1"/>
          </p:cNvPicPr>
          <p:nvPr/>
        </p:nvPicPr>
        <p:blipFill>
          <a:blip r:embed="rId5"/>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363031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11AB0D-37F1-4490-BC8F-3EDBCED6AF7E}"/>
              </a:ext>
            </a:extLst>
          </p:cNvPr>
          <p:cNvSpPr>
            <a:spLocks noGrp="1"/>
          </p:cNvSpPr>
          <p:nvPr>
            <p:ph type="title"/>
          </p:nvPr>
        </p:nvSpPr>
        <p:spPr>
          <a:xfrm>
            <a:off x="2318239" y="3429000"/>
            <a:ext cx="6402388" cy="2099635"/>
          </a:xfrm>
        </p:spPr>
        <p:txBody>
          <a:bodyPr/>
          <a:lstStyle/>
          <a:p>
            <a:pPr algn="r">
              <a:lnSpc>
                <a:spcPct val="250000"/>
              </a:lnSpc>
            </a:pPr>
            <a:r>
              <a:rPr lang="en-US" sz="2400" b="1" dirty="0">
                <a:latin typeface="Arial" panose="020B0604020202020204" pitchFamily="34" charset="0"/>
                <a:cs typeface="Arial" panose="020B0604020202020204" pitchFamily="34" charset="0"/>
              </a:rPr>
              <a:t>Learning TOGETHER.</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Saving lives TOGETHER.</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Making a difference TOGETHER.</a:t>
            </a:r>
            <a:r>
              <a:rPr lang="en-US" b="1" dirty="0">
                <a:latin typeface="Arial" panose="020B0604020202020204" pitchFamily="34" charset="0"/>
                <a:cs typeface="Arial" panose="020B0604020202020204" pitchFamily="34" charset="0"/>
              </a:rPr>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p:txBody>
      </p:sp>
      <p:pic>
        <p:nvPicPr>
          <p:cNvPr id="7" name="Content Placeholder 19" descr="A picture containing person, man, reptile, animal&#10;&#10;Description generated with high confidence">
            <a:extLst>
              <a:ext uri="{FF2B5EF4-FFF2-40B4-BE49-F238E27FC236}">
                <a16:creationId xmlns:a16="http://schemas.microsoft.com/office/drawing/2014/main" xmlns="" id="{ABFB8373-57D8-44AC-A8AE-42EB02962E24}"/>
              </a:ext>
            </a:extLst>
          </p:cNvPr>
          <p:cNvPicPr>
            <a:picLocks noChangeAspect="1"/>
          </p:cNvPicPr>
          <p:nvPr/>
        </p:nvPicPr>
        <p:blipFill rotWithShape="1">
          <a:blip r:embed="rId3"/>
          <a:srcRect l="25139" r="19725" b="-1"/>
          <a:stretch/>
        </p:blipFill>
        <p:spPr bwMode="auto">
          <a:xfrm>
            <a:off x="250935" y="178926"/>
            <a:ext cx="4965302" cy="4861931"/>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xmlns="" id="{7DFB65A6-67EC-4634-9E3E-8BD25ACB6C03}"/>
              </a:ext>
            </a:extLst>
          </p:cNvPr>
          <p:cNvPicPr>
            <a:picLocks noChangeAspect="1"/>
          </p:cNvPicPr>
          <p:nvPr/>
        </p:nvPicPr>
        <p:blipFill>
          <a:blip r:embed="rId4"/>
          <a:stretch>
            <a:fillRect/>
          </a:stretch>
        </p:blipFill>
        <p:spPr>
          <a:xfrm>
            <a:off x="119319" y="6130842"/>
            <a:ext cx="4354286" cy="548232"/>
          </a:xfrm>
          <a:prstGeom prst="rect">
            <a:avLst/>
          </a:prstGeom>
        </p:spPr>
      </p:pic>
      <p:sp>
        <p:nvSpPr>
          <p:cNvPr id="10" name="Title 1">
            <a:extLst>
              <a:ext uri="{FF2B5EF4-FFF2-40B4-BE49-F238E27FC236}">
                <a16:creationId xmlns:a16="http://schemas.microsoft.com/office/drawing/2014/main" xmlns="" id="{0B18DFBE-9A3B-4917-B7A4-62F9937FC613}"/>
              </a:ext>
            </a:extLst>
          </p:cNvPr>
          <p:cNvSpPr txBox="1">
            <a:spLocks/>
          </p:cNvSpPr>
          <p:nvPr/>
        </p:nvSpPr>
        <p:spPr bwMode="auto">
          <a:xfrm>
            <a:off x="4896772" y="178926"/>
            <a:ext cx="3823855" cy="139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a:solidFill>
                  <a:schemeClr val="tx1"/>
                </a:solidFill>
                <a:latin typeface="Lucida Sans Unicode" pitchFamily="34" charset="0"/>
                <a:ea typeface="+mj-ea"/>
                <a:cs typeface="+mj-cs"/>
              </a:defRPr>
            </a:lvl1pPr>
            <a:lvl2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2pPr>
            <a:lvl3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3pPr>
            <a:lvl4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4pPr>
            <a:lvl5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5pPr>
            <a:lvl6pPr marL="4572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6pPr>
            <a:lvl7pPr marL="9144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7pPr>
            <a:lvl8pPr marL="13716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8pPr>
            <a:lvl9pPr marL="18288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9pPr>
          </a:lstStyle>
          <a:p>
            <a:pPr algn="r">
              <a:lnSpc>
                <a:spcPct val="250000"/>
              </a:lnSpc>
            </a:pPr>
            <a:r>
              <a:rPr lang="en-US" sz="3200" b="1" kern="0" dirty="0">
                <a:solidFill>
                  <a:srgbClr val="FF5C00"/>
                </a:solidFill>
                <a:latin typeface="Arial" panose="020B0604020202020204" pitchFamily="34" charset="0"/>
                <a:cs typeface="Arial" panose="020B0604020202020204" pitchFamily="34" charset="0"/>
              </a:rPr>
              <a:t>YOU + ME = US</a:t>
            </a:r>
          </a:p>
        </p:txBody>
      </p:sp>
    </p:spTree>
    <p:extLst>
      <p:ext uri="{BB962C8B-B14F-4D97-AF65-F5344CB8AC3E}">
        <p14:creationId xmlns:p14="http://schemas.microsoft.com/office/powerpoint/2010/main" val="1862111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10615" y="2111104"/>
            <a:ext cx="7211616" cy="1071563"/>
          </a:xfrm>
        </p:spPr>
        <p:txBody>
          <a:bodyPr>
            <a:noAutofit/>
          </a:bodyPr>
          <a:lstStyle/>
          <a:p>
            <a:pPr algn="ctr">
              <a:defRPr/>
            </a:pPr>
            <a:r>
              <a:rPr lang="en-US" altLang="en-US" sz="4000" b="1" dirty="0">
                <a:solidFill>
                  <a:srgbClr val="009B7C"/>
                </a:solidFill>
                <a:latin typeface="Arial" panose="020B0604020202020204" pitchFamily="34" charset="0"/>
                <a:cs typeface="Arial" panose="020B0604020202020204" pitchFamily="34" charset="0"/>
              </a:rPr>
              <a:t/>
            </a:r>
            <a:br>
              <a:rPr lang="en-US" altLang="en-US" sz="4000" b="1" dirty="0">
                <a:solidFill>
                  <a:srgbClr val="009B7C"/>
                </a:solidFill>
                <a:latin typeface="Arial" panose="020B0604020202020204" pitchFamily="34" charset="0"/>
                <a:cs typeface="Arial" panose="020B0604020202020204" pitchFamily="34" charset="0"/>
              </a:rPr>
            </a:br>
            <a:r>
              <a:rPr lang="en-US" altLang="en-US" sz="3200" b="1" dirty="0">
                <a:solidFill>
                  <a:srgbClr val="009B7C"/>
                </a:solidFill>
                <a:latin typeface="Arial" panose="020B0604020202020204" pitchFamily="34" charset="0"/>
                <a:cs typeface="Arial" panose="020B0604020202020204" pitchFamily="34" charset="0"/>
              </a:rPr>
              <a:t>AS A COMMUNITY WE CAN WORK </a:t>
            </a:r>
            <a:br>
              <a:rPr lang="en-US" altLang="en-US" sz="3200" b="1" dirty="0">
                <a:solidFill>
                  <a:srgbClr val="009B7C"/>
                </a:solidFill>
                <a:latin typeface="Arial" panose="020B0604020202020204" pitchFamily="34" charset="0"/>
                <a:cs typeface="Arial" panose="020B0604020202020204" pitchFamily="34" charset="0"/>
              </a:rPr>
            </a:br>
            <a:r>
              <a:rPr lang="en-US" altLang="en-US" sz="3200" b="1" dirty="0">
                <a:solidFill>
                  <a:srgbClr val="009B7C"/>
                </a:solidFill>
                <a:latin typeface="Arial" panose="020B0604020202020204" pitchFamily="34" charset="0"/>
                <a:cs typeface="Arial" panose="020B0604020202020204" pitchFamily="34" charset="0"/>
              </a:rPr>
              <a:t>TO PREVENT SUICIDE TODAY!</a:t>
            </a:r>
            <a:r>
              <a:rPr lang="en-US" altLang="en-US" sz="4000" b="1" dirty="0">
                <a:solidFill>
                  <a:srgbClr val="009B7C"/>
                </a:solidFill>
                <a:latin typeface="Arial" panose="020B0604020202020204" pitchFamily="34" charset="0"/>
                <a:cs typeface="Arial" panose="020B0604020202020204" pitchFamily="34" charset="0"/>
              </a:rPr>
              <a:t/>
            </a:r>
            <a:br>
              <a:rPr lang="en-US" altLang="en-US" sz="4000" b="1" dirty="0">
                <a:solidFill>
                  <a:srgbClr val="009B7C"/>
                </a:solidFill>
                <a:latin typeface="Arial" panose="020B0604020202020204" pitchFamily="34" charset="0"/>
                <a:cs typeface="Arial" panose="020B0604020202020204" pitchFamily="34" charset="0"/>
              </a:rPr>
            </a:br>
            <a:r>
              <a:rPr lang="en-US" altLang="en-US" sz="1200" b="1" dirty="0">
                <a:solidFill>
                  <a:srgbClr val="009B7C"/>
                </a:solidFill>
                <a:latin typeface="Arial" panose="020B0604020202020204" pitchFamily="34" charset="0"/>
                <a:cs typeface="Arial" panose="020B0604020202020204" pitchFamily="34" charset="0"/>
              </a:rPr>
              <a:t/>
            </a:r>
            <a:br>
              <a:rPr lang="en-US" altLang="en-US" sz="1200" b="1" dirty="0">
                <a:solidFill>
                  <a:srgbClr val="009B7C"/>
                </a:solidFill>
                <a:latin typeface="Arial" panose="020B0604020202020204" pitchFamily="34" charset="0"/>
                <a:cs typeface="Arial" panose="020B0604020202020204" pitchFamily="34" charset="0"/>
              </a:rPr>
            </a:br>
            <a:r>
              <a:rPr lang="en-US" altLang="en-US" sz="3200" b="1" dirty="0">
                <a:latin typeface="Arial" panose="020B0604020202020204" pitchFamily="34" charset="0"/>
                <a:cs typeface="Arial" panose="020B0604020202020204" pitchFamily="34" charset="0"/>
              </a:rPr>
              <a:t>Contact Information:</a:t>
            </a:r>
            <a:br>
              <a:rPr lang="en-US" altLang="en-US" sz="3200" b="1" dirty="0">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ASIST@chlink.org </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912-661-1456</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
            </a:r>
            <a:br>
              <a:rPr lang="en-US" altLang="en-US" sz="2800" dirty="0">
                <a:latin typeface="Arial" panose="020B0604020202020204" pitchFamily="34" charset="0"/>
                <a:cs typeface="Arial" panose="020B0604020202020204" pitchFamily="34" charset="0"/>
              </a:rPr>
            </a:br>
            <a:r>
              <a:rPr lang="en-US" altLang="en-US" sz="2800" dirty="0">
                <a:latin typeface="Arial" panose="020B0604020202020204" pitchFamily="34" charset="0"/>
                <a:cs typeface="Arial" panose="020B0604020202020204" pitchFamily="34" charset="0"/>
              </a:rPr>
              <a:t/>
            </a:r>
            <a:br>
              <a:rPr lang="en-US" altLang="en-US" sz="2800" dirty="0">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
            </a:r>
            <a:br>
              <a:rPr lang="en-US" altLang="en-US" sz="2800" dirty="0">
                <a:solidFill>
                  <a:schemeClr val="tx1"/>
                </a:solidFill>
                <a:latin typeface="Arial" panose="020B0604020202020204" pitchFamily="34" charset="0"/>
                <a:cs typeface="Arial" panose="020B0604020202020204" pitchFamily="34" charset="0"/>
              </a:rPr>
            </a:br>
            <a:r>
              <a:rPr lang="en-US" altLang="en-US" sz="2800" dirty="0">
                <a:solidFill>
                  <a:schemeClr val="tx1"/>
                </a:solidFill>
                <a:latin typeface="Arial" panose="020B0604020202020204" pitchFamily="34" charset="0"/>
                <a:cs typeface="Arial" panose="020B0604020202020204" pitchFamily="34" charset="0"/>
              </a:rPr>
              <a:t>QUESTIONS?</a:t>
            </a:r>
          </a:p>
        </p:txBody>
      </p:sp>
      <p:pic>
        <p:nvPicPr>
          <p:cNvPr id="3" name="Picture 2">
            <a:extLst>
              <a:ext uri="{FF2B5EF4-FFF2-40B4-BE49-F238E27FC236}">
                <a16:creationId xmlns:a16="http://schemas.microsoft.com/office/drawing/2014/main" xmlns="" id="{C0A168FA-3F3E-45FA-B96C-D9CA4B2C1A0E}"/>
              </a:ext>
            </a:extLst>
          </p:cNvPr>
          <p:cNvPicPr>
            <a:picLocks noChangeAspect="1"/>
          </p:cNvPicPr>
          <p:nvPr/>
        </p:nvPicPr>
        <p:blipFill>
          <a:blip r:embed="rId3"/>
          <a:stretch>
            <a:fillRect/>
          </a:stretch>
        </p:blipFill>
        <p:spPr>
          <a:xfrm>
            <a:off x="1830400" y="4420778"/>
            <a:ext cx="588207" cy="596492"/>
          </a:xfrm>
          <a:prstGeom prst="rect">
            <a:avLst/>
          </a:prstGeom>
        </p:spPr>
      </p:pic>
      <p:pic>
        <p:nvPicPr>
          <p:cNvPr id="5" name="Picture 4">
            <a:extLst>
              <a:ext uri="{FF2B5EF4-FFF2-40B4-BE49-F238E27FC236}">
                <a16:creationId xmlns:a16="http://schemas.microsoft.com/office/drawing/2014/main" xmlns="" id="{6F14BF27-11FA-4479-8E08-2881244D4AF6}"/>
              </a:ext>
            </a:extLst>
          </p:cNvPr>
          <p:cNvPicPr>
            <a:picLocks noChangeAspect="1"/>
          </p:cNvPicPr>
          <p:nvPr/>
        </p:nvPicPr>
        <p:blipFill>
          <a:blip r:embed="rId4"/>
          <a:stretch>
            <a:fillRect/>
          </a:stretch>
        </p:blipFill>
        <p:spPr>
          <a:xfrm>
            <a:off x="1830401" y="3595036"/>
            <a:ext cx="588207" cy="588207"/>
          </a:xfrm>
          <a:prstGeom prst="rect">
            <a:avLst/>
          </a:prstGeom>
        </p:spPr>
      </p:pic>
      <p:sp>
        <p:nvSpPr>
          <p:cNvPr id="7" name="Rectangle 2">
            <a:extLst>
              <a:ext uri="{FF2B5EF4-FFF2-40B4-BE49-F238E27FC236}">
                <a16:creationId xmlns:a16="http://schemas.microsoft.com/office/drawing/2014/main" xmlns="" id="{CDA7F3C4-A1B7-4D49-B053-320717B689D7}"/>
              </a:ext>
            </a:extLst>
          </p:cNvPr>
          <p:cNvSpPr txBox="1">
            <a:spLocks noChangeArrowheads="1"/>
          </p:cNvSpPr>
          <p:nvPr/>
        </p:nvSpPr>
        <p:spPr bwMode="auto">
          <a:xfrm>
            <a:off x="2446132" y="4183243"/>
            <a:ext cx="7211616"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a:solidFill>
                  <a:schemeClr val="tx1"/>
                </a:solidFill>
                <a:latin typeface="Lucida Sans Unicode" pitchFamily="34" charset="0"/>
                <a:ea typeface="+mj-ea"/>
                <a:cs typeface="+mj-cs"/>
              </a:defRPr>
            </a:lvl1pPr>
            <a:lvl2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2pPr>
            <a:lvl3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3pPr>
            <a:lvl4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4pPr>
            <a:lvl5pPr algn="l" rtl="0" eaLnBrk="0" fontAlgn="base" hangingPunct="0">
              <a:spcBef>
                <a:spcPct val="0"/>
              </a:spcBef>
              <a:spcAft>
                <a:spcPct val="0"/>
              </a:spcAft>
              <a:defRPr>
                <a:solidFill>
                  <a:schemeClr val="tx1"/>
                </a:solidFill>
                <a:latin typeface="Lucida Sans Unicode" pitchFamily="34" charset="0"/>
                <a:ea typeface="ＭＳ Ｐゴシック" pitchFamily="50" charset="-128"/>
                <a:cs typeface="ＭＳ Ｐゴシック" pitchFamily="50" charset="-128"/>
              </a:defRPr>
            </a:lvl5pPr>
            <a:lvl6pPr marL="4572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6pPr>
            <a:lvl7pPr marL="9144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7pPr>
            <a:lvl8pPr marL="13716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8pPr>
            <a:lvl9pPr marL="1828800" algn="l" rtl="0" fontAlgn="base">
              <a:spcBef>
                <a:spcPct val="0"/>
              </a:spcBef>
              <a:spcAft>
                <a:spcPct val="0"/>
              </a:spcAft>
              <a:defRPr>
                <a:solidFill>
                  <a:schemeClr val="tx1"/>
                </a:solidFill>
                <a:latin typeface="Lucida Grande" pitchFamily="50" charset="0"/>
                <a:ea typeface="ＭＳ Ｐゴシック" pitchFamily="50" charset="-128"/>
                <a:cs typeface="ＭＳ Ｐゴシック" pitchFamily="50" charset="-128"/>
              </a:defRPr>
            </a:lvl9pPr>
          </a:lstStyle>
          <a:p>
            <a:pPr>
              <a:defRPr/>
            </a:pPr>
            <a:r>
              <a:rPr lang="en-US" altLang="en-US" sz="2800" kern="0" dirty="0" err="1">
                <a:latin typeface="Arial" panose="020B0604020202020204" pitchFamily="34" charset="0"/>
                <a:cs typeface="Arial" panose="020B0604020202020204" pitchFamily="34" charset="0"/>
              </a:rPr>
              <a:t>PreventSuicideToday</a:t>
            </a:r>
            <a:r>
              <a:rPr lang="en-US" altLang="en-US" sz="2800" kern="0" dirty="0">
                <a:latin typeface="Arial" panose="020B0604020202020204" pitchFamily="34" charset="0"/>
                <a:cs typeface="Arial" panose="020B0604020202020204" pitchFamily="34" charset="0"/>
              </a:rPr>
              <a:t/>
            </a:r>
            <a:br>
              <a:rPr lang="en-US" altLang="en-US" sz="2800" kern="0" dirty="0">
                <a:latin typeface="Arial" panose="020B0604020202020204" pitchFamily="34" charset="0"/>
                <a:cs typeface="Arial" panose="020B0604020202020204" pitchFamily="34" charset="0"/>
              </a:rPr>
            </a:br>
            <a:r>
              <a:rPr lang="en-US" altLang="en-US" sz="2800" kern="0" dirty="0">
                <a:latin typeface="Arial" panose="020B0604020202020204" pitchFamily="34" charset="0"/>
                <a:cs typeface="Arial" panose="020B0604020202020204" pitchFamily="34" charset="0"/>
              </a:rPr>
              <a:t/>
            </a:r>
            <a:br>
              <a:rPr lang="en-US" altLang="en-US" sz="2800" kern="0" dirty="0">
                <a:latin typeface="Arial" panose="020B0604020202020204" pitchFamily="34" charset="0"/>
                <a:cs typeface="Arial" panose="020B0604020202020204" pitchFamily="34" charset="0"/>
              </a:rPr>
            </a:br>
            <a:r>
              <a:rPr lang="en-US" altLang="en-US" sz="2800" kern="0" dirty="0" err="1">
                <a:latin typeface="Arial" panose="020B0604020202020204" pitchFamily="34" charset="0"/>
                <a:cs typeface="Arial" panose="020B0604020202020204" pitchFamily="34" charset="0"/>
              </a:rPr>
              <a:t>preventsuicidetoday_chathamco</a:t>
            </a:r>
            <a:r>
              <a:rPr lang="en-US" altLang="en-US" sz="2800" kern="0" dirty="0">
                <a:latin typeface="Arial" panose="020B0604020202020204" pitchFamily="34" charset="0"/>
                <a:cs typeface="Arial" panose="020B0604020202020204" pitchFamily="34" charset="0"/>
              </a:rPr>
              <a:t/>
            </a:r>
            <a:br>
              <a:rPr lang="en-US" altLang="en-US" sz="2800" kern="0" dirty="0">
                <a:latin typeface="Arial" panose="020B0604020202020204" pitchFamily="34" charset="0"/>
                <a:cs typeface="Arial" panose="020B0604020202020204" pitchFamily="34" charset="0"/>
              </a:rPr>
            </a:br>
            <a:r>
              <a:rPr lang="en-US" altLang="en-US" sz="2800" kern="0" dirty="0">
                <a:latin typeface="Arial" panose="020B0604020202020204" pitchFamily="34" charset="0"/>
                <a:cs typeface="Arial" panose="020B0604020202020204" pitchFamily="34" charset="0"/>
              </a:rPr>
              <a:t/>
            </a:r>
            <a:br>
              <a:rPr lang="en-US" altLang="en-US" sz="2800" kern="0" dirty="0">
                <a:latin typeface="Arial" panose="020B0604020202020204" pitchFamily="34" charset="0"/>
                <a:cs typeface="Arial" panose="020B0604020202020204" pitchFamily="34" charset="0"/>
              </a:rPr>
            </a:br>
            <a:endParaRPr lang="en-US" altLang="en-US" sz="2800" kern="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60C3C612-EBCF-425A-B88B-DA01FA505A3C}"/>
              </a:ext>
            </a:extLst>
          </p:cNvPr>
          <p:cNvPicPr>
            <a:picLocks noChangeAspect="1"/>
          </p:cNvPicPr>
          <p:nvPr/>
        </p:nvPicPr>
        <p:blipFill>
          <a:blip r:embed="rId5"/>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409608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6FEC393-E2A6-4DAE-B622-6B9BFC812203}"/>
              </a:ext>
            </a:extLst>
          </p:cNvPr>
          <p:cNvPicPr>
            <a:picLocks noChangeAspect="1"/>
          </p:cNvPicPr>
          <p:nvPr/>
        </p:nvPicPr>
        <p:blipFill rotWithShape="1">
          <a:blip r:embed="rId3"/>
          <a:srcRect t="6642" r="15160" b="8754"/>
          <a:stretch/>
        </p:blipFill>
        <p:spPr>
          <a:xfrm>
            <a:off x="0" y="1012880"/>
            <a:ext cx="9144000" cy="5126689"/>
          </a:xfrm>
          <a:prstGeom prst="rect">
            <a:avLst/>
          </a:prstGeom>
        </p:spPr>
      </p:pic>
      <p:sp>
        <p:nvSpPr>
          <p:cNvPr id="2" name="Title 1">
            <a:extLst>
              <a:ext uri="{FF2B5EF4-FFF2-40B4-BE49-F238E27FC236}">
                <a16:creationId xmlns:a16="http://schemas.microsoft.com/office/drawing/2014/main" xmlns="" id="{7A4FF00B-F3DB-447D-AEF9-628E6AEA7412}"/>
              </a:ext>
            </a:extLst>
          </p:cNvPr>
          <p:cNvSpPr>
            <a:spLocks noGrp="1"/>
          </p:cNvSpPr>
          <p:nvPr>
            <p:ph type="title"/>
          </p:nvPr>
        </p:nvSpPr>
        <p:spPr>
          <a:xfrm>
            <a:off x="0" y="0"/>
            <a:ext cx="9144000" cy="1012880"/>
          </a:xfrm>
        </p:spPr>
        <p:style>
          <a:lnRef idx="2">
            <a:schemeClr val="accent3"/>
          </a:lnRef>
          <a:fillRef idx="1">
            <a:schemeClr val="lt1"/>
          </a:fillRef>
          <a:effectRef idx="0">
            <a:schemeClr val="accent3"/>
          </a:effectRef>
          <a:fontRef idx="minor">
            <a:schemeClr val="dk1"/>
          </a:fontRef>
        </p:style>
        <p:txBody>
          <a:bodyPr/>
          <a:lstStyle/>
          <a:p>
            <a:pPr algn="ctr"/>
            <a:r>
              <a:rPr lang="en-US" sz="2800" dirty="0">
                <a:latin typeface="Arial" panose="020B0604020202020204" pitchFamily="34" charset="0"/>
                <a:cs typeface="Arial" panose="020B0604020202020204" pitchFamily="34" charset="0"/>
              </a:rPr>
              <a:t>Youth Suicide Prevention: "Georgia's Children in Crisis"</a:t>
            </a:r>
          </a:p>
        </p:txBody>
      </p:sp>
      <p:pic>
        <p:nvPicPr>
          <p:cNvPr id="7" name="Picture 6">
            <a:extLst>
              <a:ext uri="{FF2B5EF4-FFF2-40B4-BE49-F238E27FC236}">
                <a16:creationId xmlns:a16="http://schemas.microsoft.com/office/drawing/2014/main" xmlns="" id="{88711D51-2395-47CB-BFEF-7C58630CB5A3}"/>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42540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5FCB2189-66F9-4D9E-9B3E-4B87106510B1}"/>
              </a:ext>
            </a:extLst>
          </p:cNvPr>
          <p:cNvSpPr>
            <a:spLocks noGrp="1"/>
          </p:cNvSpPr>
          <p:nvPr>
            <p:ph idx="1"/>
          </p:nvPr>
        </p:nvSpPr>
        <p:spPr/>
        <p:txBody>
          <a:bodyPr/>
          <a:lstStyle/>
          <a:p>
            <a:endParaRPr lang="en-US" dirty="0"/>
          </a:p>
        </p:txBody>
      </p:sp>
      <p:pic>
        <p:nvPicPr>
          <p:cNvPr id="8" name="Picture 7" descr="A group of people posing for the camera&#10;&#10;Description generated with very high confidence">
            <a:extLst>
              <a:ext uri="{FF2B5EF4-FFF2-40B4-BE49-F238E27FC236}">
                <a16:creationId xmlns:a16="http://schemas.microsoft.com/office/drawing/2014/main" xmlns="" id="{70730507-7EB6-4F0F-98A7-B35DBAD5BE1E}"/>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 t="17264" r="1054" b="17945"/>
          <a:stretch/>
        </p:blipFill>
        <p:spPr>
          <a:xfrm>
            <a:off x="3" y="2394284"/>
            <a:ext cx="9143998" cy="3704892"/>
          </a:xfrm>
          <a:prstGeom prst="rect">
            <a:avLst/>
          </a:prstGeom>
        </p:spPr>
      </p:pic>
      <p:pic>
        <p:nvPicPr>
          <p:cNvPr id="9" name="Picture 8">
            <a:extLst>
              <a:ext uri="{FF2B5EF4-FFF2-40B4-BE49-F238E27FC236}">
                <a16:creationId xmlns:a16="http://schemas.microsoft.com/office/drawing/2014/main" xmlns="" id="{9B5A033B-3E36-4DDD-9FB2-528508598549}"/>
              </a:ext>
            </a:extLst>
          </p:cNvPr>
          <p:cNvPicPr>
            <a:picLocks noChangeAspect="1"/>
          </p:cNvPicPr>
          <p:nvPr/>
        </p:nvPicPr>
        <p:blipFill>
          <a:blip r:embed="rId4"/>
          <a:stretch>
            <a:fillRect/>
          </a:stretch>
        </p:blipFill>
        <p:spPr>
          <a:xfrm>
            <a:off x="2" y="0"/>
            <a:ext cx="9143999" cy="2457112"/>
          </a:xfrm>
          <a:prstGeom prst="rect">
            <a:avLst/>
          </a:prstGeom>
        </p:spPr>
      </p:pic>
      <p:pic>
        <p:nvPicPr>
          <p:cNvPr id="5" name="Picture 4">
            <a:extLst>
              <a:ext uri="{FF2B5EF4-FFF2-40B4-BE49-F238E27FC236}">
                <a16:creationId xmlns:a16="http://schemas.microsoft.com/office/drawing/2014/main" xmlns="" id="{52E874AE-9B52-4663-B4F7-F13C1F5A5A6B}"/>
              </a:ext>
            </a:extLst>
          </p:cNvPr>
          <p:cNvPicPr>
            <a:picLocks noChangeAspect="1"/>
          </p:cNvPicPr>
          <p:nvPr/>
        </p:nvPicPr>
        <p:blipFill>
          <a:blip r:embed="rId5"/>
          <a:stretch>
            <a:fillRect/>
          </a:stretch>
        </p:blipFill>
        <p:spPr>
          <a:xfrm>
            <a:off x="119319" y="6130842"/>
            <a:ext cx="4354286" cy="548232"/>
          </a:xfrm>
          <a:prstGeom prst="rect">
            <a:avLst/>
          </a:prstGeom>
        </p:spPr>
      </p:pic>
      <p:pic>
        <p:nvPicPr>
          <p:cNvPr id="6" name="Picture 5">
            <a:extLst>
              <a:ext uri="{FF2B5EF4-FFF2-40B4-BE49-F238E27FC236}">
                <a16:creationId xmlns:a16="http://schemas.microsoft.com/office/drawing/2014/main" xmlns="" id="{42DB5708-2B06-4CAA-896B-FA2F08B0C4D8}"/>
              </a:ext>
            </a:extLst>
          </p:cNvPr>
          <p:cNvPicPr>
            <a:picLocks noChangeAspect="1"/>
          </p:cNvPicPr>
          <p:nvPr/>
        </p:nvPicPr>
        <p:blipFill>
          <a:blip r:embed="rId6"/>
          <a:stretch>
            <a:fillRect/>
          </a:stretch>
        </p:blipFill>
        <p:spPr>
          <a:xfrm>
            <a:off x="-11328" y="0"/>
            <a:ext cx="9181035" cy="2500244"/>
          </a:xfrm>
          <a:prstGeom prst="rect">
            <a:avLst/>
          </a:prstGeom>
        </p:spPr>
      </p:pic>
    </p:spTree>
    <p:extLst>
      <p:ext uri="{BB962C8B-B14F-4D97-AF65-F5344CB8AC3E}">
        <p14:creationId xmlns:p14="http://schemas.microsoft.com/office/powerpoint/2010/main" val="2644144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2A53879-139E-4E1F-A255-00204A4A8C86}"/>
              </a:ext>
            </a:extLst>
          </p:cNvPr>
          <p:cNvPicPr>
            <a:picLocks noChangeAspect="1"/>
          </p:cNvPicPr>
          <p:nvPr/>
        </p:nvPicPr>
        <p:blipFill>
          <a:blip r:embed="rId3"/>
          <a:stretch>
            <a:fillRect/>
          </a:stretch>
        </p:blipFill>
        <p:spPr>
          <a:xfrm>
            <a:off x="0" y="954107"/>
            <a:ext cx="9144000" cy="5161383"/>
          </a:xfrm>
          <a:prstGeom prst="rect">
            <a:avLst/>
          </a:prstGeom>
        </p:spPr>
      </p:pic>
      <p:sp>
        <p:nvSpPr>
          <p:cNvPr id="9" name="TextBox 8">
            <a:extLst>
              <a:ext uri="{FF2B5EF4-FFF2-40B4-BE49-F238E27FC236}">
                <a16:creationId xmlns:a16="http://schemas.microsoft.com/office/drawing/2014/main" xmlns="" id="{C6450462-E88B-4234-9ABB-83EB8F5F8CCE}"/>
              </a:ext>
            </a:extLst>
          </p:cNvPr>
          <p:cNvSpPr txBox="1"/>
          <p:nvPr/>
        </p:nvSpPr>
        <p:spPr>
          <a:xfrm>
            <a:off x="0" y="0"/>
            <a:ext cx="9144000" cy="954107"/>
          </a:xfrm>
          <a:prstGeom prst="rect">
            <a:avLst/>
          </a:prstGeom>
          <a:solidFill>
            <a:schemeClr val="bg1"/>
          </a:solidFill>
          <a:ln>
            <a:solidFill>
              <a:schemeClr val="bg1"/>
            </a:solidFill>
          </a:ln>
        </p:spPr>
        <p:txBody>
          <a:bodyPr wrap="square" rtlCol="0">
            <a:spAutoFit/>
          </a:bodyPr>
          <a:lstStyle/>
          <a:p>
            <a:pPr algn="ctr"/>
            <a:r>
              <a:rPr lang="en-US" sz="2800" dirty="0">
                <a:latin typeface="Arial" panose="020B0604020202020204" pitchFamily="34" charset="0"/>
                <a:cs typeface="Arial" panose="020B0604020202020204" pitchFamily="34" charset="0"/>
              </a:rPr>
              <a:t>CDC Youth Risk Behavior Survey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National Statistics 2017</a:t>
            </a:r>
          </a:p>
        </p:txBody>
      </p:sp>
      <p:sp>
        <p:nvSpPr>
          <p:cNvPr id="10" name="TextBox 9">
            <a:extLst>
              <a:ext uri="{FF2B5EF4-FFF2-40B4-BE49-F238E27FC236}">
                <a16:creationId xmlns:a16="http://schemas.microsoft.com/office/drawing/2014/main" xmlns="" id="{D11FC1BD-6E91-4DF6-8391-B0ABC4D0F697}"/>
              </a:ext>
            </a:extLst>
          </p:cNvPr>
          <p:cNvSpPr txBox="1"/>
          <p:nvPr/>
        </p:nvSpPr>
        <p:spPr>
          <a:xfrm>
            <a:off x="285750" y="1272641"/>
            <a:ext cx="8572500" cy="4524315"/>
          </a:xfrm>
          <a:prstGeom prst="rect">
            <a:avLst/>
          </a:prstGeom>
          <a:solidFill>
            <a:srgbClr val="FFFFFF">
              <a:alpha val="50196"/>
            </a:srgbClr>
          </a:solidFill>
        </p:spPr>
        <p:txBody>
          <a:bodyPr wrap="square" rtlCol="0">
            <a:spAutoFit/>
          </a:bodyPr>
          <a:lstStyle/>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17.2% </a:t>
            </a:r>
            <a:r>
              <a:rPr lang="en-US" dirty="0">
                <a:latin typeface="Arial" panose="020B0604020202020204" pitchFamily="34" charset="0"/>
                <a:cs typeface="Arial" panose="020B0604020202020204" pitchFamily="34" charset="0"/>
              </a:rPr>
              <a:t>of students had seriously considered attempting suicide</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13.6% </a:t>
            </a:r>
            <a:r>
              <a:rPr lang="en-US" dirty="0">
                <a:latin typeface="Arial" panose="020B0604020202020204" pitchFamily="34" charset="0"/>
                <a:cs typeface="Arial" panose="020B0604020202020204" pitchFamily="34" charset="0"/>
              </a:rPr>
              <a:t>of students had made a plan about how they would attempt suicide while </a:t>
            </a:r>
            <a:r>
              <a:rPr lang="en-US" sz="2800" b="1" dirty="0">
                <a:latin typeface="Arial" panose="020B0604020202020204" pitchFamily="34" charset="0"/>
                <a:cs typeface="Arial" panose="020B0604020202020204" pitchFamily="34" charset="0"/>
              </a:rPr>
              <a:t>7.4% </a:t>
            </a:r>
            <a:r>
              <a:rPr lang="en-US" dirty="0">
                <a:latin typeface="Arial" panose="020B0604020202020204" pitchFamily="34" charset="0"/>
                <a:cs typeface="Arial" panose="020B0604020202020204" pitchFamily="34" charset="0"/>
              </a:rPr>
              <a:t>of students had actually attempted suicide one or more times</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Female</a:t>
            </a:r>
            <a:r>
              <a:rPr lang="en-US" dirty="0">
                <a:latin typeface="Arial" panose="020B0604020202020204" pitchFamily="34" charset="0"/>
                <a:cs typeface="Arial" panose="020B0604020202020204" pitchFamily="34" charset="0"/>
              </a:rPr>
              <a:t> students were </a:t>
            </a:r>
            <a:r>
              <a:rPr lang="en-US" sz="2800" b="1" dirty="0">
                <a:latin typeface="Arial" panose="020B0604020202020204" pitchFamily="34" charset="0"/>
                <a:cs typeface="Arial" panose="020B0604020202020204" pitchFamily="34" charset="0"/>
              </a:rPr>
              <a:t>twice</a:t>
            </a:r>
            <a:r>
              <a:rPr lang="en-US" dirty="0">
                <a:latin typeface="Arial" panose="020B0604020202020204" pitchFamily="34" charset="0"/>
                <a:cs typeface="Arial" panose="020B0604020202020204" pitchFamily="34" charset="0"/>
              </a:rPr>
              <a:t> as likely as </a:t>
            </a:r>
            <a:r>
              <a:rPr lang="en-US" sz="2800" b="1" dirty="0">
                <a:latin typeface="Arial" panose="020B0604020202020204" pitchFamily="34" charset="0"/>
                <a:cs typeface="Arial" panose="020B0604020202020204" pitchFamily="34" charset="0"/>
              </a:rPr>
              <a:t>male</a:t>
            </a:r>
            <a:r>
              <a:rPr lang="en-US" dirty="0">
                <a:latin typeface="Arial" panose="020B0604020202020204" pitchFamily="34" charset="0"/>
                <a:cs typeface="Arial" panose="020B0604020202020204" pitchFamily="34" charset="0"/>
              </a:rPr>
              <a:t> students to have seriously considered attempting suicide</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31.5% </a:t>
            </a:r>
            <a:r>
              <a:rPr lang="en-US" dirty="0">
                <a:latin typeface="Arial" panose="020B0604020202020204" pitchFamily="34" charset="0"/>
                <a:cs typeface="Arial" panose="020B0604020202020204" pitchFamily="34" charset="0"/>
              </a:rPr>
              <a:t>of students had felt so sad or hopeless almost every day for 2 or more weeks in a row that they stopped doing some usual activities</a:t>
            </a: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Lesbian, gay, and bisexual </a:t>
            </a:r>
            <a:r>
              <a:rPr lang="en-US" dirty="0">
                <a:latin typeface="Arial" panose="020B0604020202020204" pitchFamily="34" charset="0"/>
                <a:cs typeface="Arial" panose="020B0604020202020204" pitchFamily="34" charset="0"/>
              </a:rPr>
              <a:t>youth</a:t>
            </a:r>
            <a:r>
              <a:rPr lang="en-US" sz="2800"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seriously contemplate suicide at almost </a:t>
            </a:r>
            <a:r>
              <a:rPr lang="en-US" sz="2800" b="1" dirty="0">
                <a:latin typeface="Arial" panose="020B0604020202020204" pitchFamily="34" charset="0"/>
                <a:cs typeface="Arial" panose="020B0604020202020204" pitchFamily="34" charset="0"/>
              </a:rPr>
              <a:t>three times </a:t>
            </a:r>
            <a:r>
              <a:rPr lang="en-US" dirty="0">
                <a:latin typeface="Arial" panose="020B0604020202020204" pitchFamily="34" charset="0"/>
                <a:cs typeface="Arial" panose="020B0604020202020204" pitchFamily="34" charset="0"/>
              </a:rPr>
              <a:t>the rate of heterosexual youth.</a:t>
            </a:r>
          </a:p>
        </p:txBody>
      </p:sp>
      <p:sp>
        <p:nvSpPr>
          <p:cNvPr id="11" name="Oval 10">
            <a:extLst>
              <a:ext uri="{FF2B5EF4-FFF2-40B4-BE49-F238E27FC236}">
                <a16:creationId xmlns:a16="http://schemas.microsoft.com/office/drawing/2014/main" xmlns="" id="{DB048662-3776-4BCB-BCE6-FA4C48AAF8BD}"/>
              </a:ext>
            </a:extLst>
          </p:cNvPr>
          <p:cNvSpPr/>
          <p:nvPr/>
        </p:nvSpPr>
        <p:spPr bwMode="auto">
          <a:xfrm>
            <a:off x="133350" y="1657350"/>
            <a:ext cx="1074419" cy="12001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endParaRPr>
          </a:p>
        </p:txBody>
      </p:sp>
      <p:pic>
        <p:nvPicPr>
          <p:cNvPr id="6" name="Picture 5">
            <a:extLst>
              <a:ext uri="{FF2B5EF4-FFF2-40B4-BE49-F238E27FC236}">
                <a16:creationId xmlns:a16="http://schemas.microsoft.com/office/drawing/2014/main" xmlns="" id="{14C97EB0-BB9B-4707-812B-66F980E6A3E8}"/>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1788470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238"/>
            <a:ext cx="9144000" cy="6110496"/>
          </a:xfrm>
          <a:prstGeom prst="rect">
            <a:avLst/>
          </a:prstGeom>
        </p:spPr>
      </p:pic>
      <p:pic>
        <p:nvPicPr>
          <p:cNvPr id="3" name="Picture 2">
            <a:extLst>
              <a:ext uri="{FF2B5EF4-FFF2-40B4-BE49-F238E27FC236}">
                <a16:creationId xmlns:a16="http://schemas.microsoft.com/office/drawing/2014/main" xmlns="" id="{7CE43ECE-969F-455E-850A-7C62E3E7F27E}"/>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4140394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1D6C3EC-C203-4B9D-8C3E-F1013566F4FB}"/>
              </a:ext>
            </a:extLst>
          </p:cNvPr>
          <p:cNvPicPr>
            <a:picLocks noChangeAspect="1"/>
          </p:cNvPicPr>
          <p:nvPr/>
        </p:nvPicPr>
        <p:blipFill rotWithShape="1">
          <a:blip r:embed="rId3"/>
          <a:srcRect l="-682" t="10000" r="3635"/>
          <a:stretch/>
        </p:blipFill>
        <p:spPr>
          <a:xfrm>
            <a:off x="1774887" y="0"/>
            <a:ext cx="7369113" cy="6108970"/>
          </a:xfrm>
          <a:prstGeom prst="rect">
            <a:avLst/>
          </a:prstGeom>
        </p:spPr>
      </p:pic>
      <p:sp>
        <p:nvSpPr>
          <p:cNvPr id="4" name="Text Placeholder 2">
            <a:extLst>
              <a:ext uri="{FF2B5EF4-FFF2-40B4-BE49-F238E27FC236}">
                <a16:creationId xmlns:a16="http://schemas.microsoft.com/office/drawing/2014/main" xmlns="" id="{36535B6E-58AE-4955-8FA0-3BD3C64FA13A}"/>
              </a:ext>
            </a:extLst>
          </p:cNvPr>
          <p:cNvSpPr txBox="1">
            <a:spLocks/>
          </p:cNvSpPr>
          <p:nvPr/>
        </p:nvSpPr>
        <p:spPr>
          <a:xfrm>
            <a:off x="167996" y="1291391"/>
            <a:ext cx="2659871" cy="6701589"/>
          </a:xfrm>
          <a:prstGeom prst="rect">
            <a:avLst/>
          </a:prstGeom>
        </p:spPr>
        <p:txBody>
          <a:bodyPr vert="horz" lIns="91440" tIns="45720" rIns="91440" bIns="45720" rtlCol="0" anchor="t">
            <a:normAutofit/>
          </a:bodyPr>
          <a:lstStyle>
            <a:lvl1pPr marL="0" indent="0" algn="l" defTabSz="342900" rtl="0" eaLnBrk="1" latinLnBrk="0" hangingPunct="1">
              <a:spcBef>
                <a:spcPts val="750"/>
              </a:spcBef>
              <a:spcAft>
                <a:spcPts val="0"/>
              </a:spcAft>
              <a:buClr>
                <a:schemeClr val="accent1"/>
              </a:buClr>
              <a:buSzPct val="80000"/>
              <a:buFont typeface="Wingdings 3" charset="2"/>
              <a:buNone/>
              <a:defRPr sz="1500" kern="1200">
                <a:solidFill>
                  <a:schemeClr val="tx1">
                    <a:lumMod val="50000"/>
                    <a:lumOff val="50000"/>
                  </a:schemeClr>
                </a:solidFill>
                <a:latin typeface="+mn-lt"/>
                <a:ea typeface="+mn-ea"/>
                <a:cs typeface="+mn-cs"/>
              </a:defRPr>
            </a:lvl1pPr>
            <a:lvl2pPr marL="342900" indent="0" algn="l" defTabSz="342900" rtl="0" eaLnBrk="1" latinLnBrk="0" hangingPunct="1">
              <a:spcBef>
                <a:spcPts val="750"/>
              </a:spcBef>
              <a:spcAft>
                <a:spcPts val="0"/>
              </a:spcAft>
              <a:buClr>
                <a:schemeClr val="accent1"/>
              </a:buClr>
              <a:buSzPct val="80000"/>
              <a:buFont typeface="Wingdings 3" charset="2"/>
              <a:buNone/>
              <a:defRPr sz="1350" kern="1200">
                <a:solidFill>
                  <a:schemeClr val="tx1">
                    <a:tint val="75000"/>
                  </a:schemeClr>
                </a:solidFill>
                <a:latin typeface="+mn-lt"/>
                <a:ea typeface="+mn-ea"/>
                <a:cs typeface="+mn-cs"/>
              </a:defRPr>
            </a:lvl2pPr>
            <a:lvl3pPr marL="685800" indent="0" algn="l" defTabSz="342900" rtl="0" eaLnBrk="1" latinLnBrk="0" hangingPunct="1">
              <a:spcBef>
                <a:spcPts val="75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3pPr>
            <a:lvl4pPr marL="10287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4pPr>
            <a:lvl5pPr marL="13716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5pPr>
            <a:lvl6pPr marL="17145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6pPr>
            <a:lvl7pPr marL="20574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7pPr>
            <a:lvl8pPr marL="24003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8pPr>
            <a:lvl9pPr marL="2743200" indent="0" algn="l" defTabSz="342900" rtl="0" eaLnBrk="1" latinLnBrk="0" hangingPunct="1">
              <a:spcBef>
                <a:spcPts val="750"/>
              </a:spcBef>
              <a:spcAft>
                <a:spcPts val="0"/>
              </a:spcAft>
              <a:buClr>
                <a:schemeClr val="accent1"/>
              </a:buClr>
              <a:buSzPct val="80000"/>
              <a:buFont typeface="Wingdings 3" charset="2"/>
              <a:buNone/>
              <a:defRPr sz="1050" kern="1200">
                <a:solidFill>
                  <a:schemeClr val="tx1">
                    <a:tint val="75000"/>
                  </a:schemeClr>
                </a:solidFill>
                <a:latin typeface="+mn-lt"/>
                <a:ea typeface="+mn-ea"/>
                <a:cs typeface="+mn-cs"/>
              </a:defRPr>
            </a:lvl9pPr>
          </a:lstStyle>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1800" b="1" i="0" u="none" strike="noStrike" kern="1200" cap="none" spc="0" normalizeH="0" baseline="0" noProof="0" dirty="0">
                <a:ln>
                  <a:noFill/>
                </a:ln>
                <a:solidFill>
                  <a:sysClr val="windowText" lastClr="000000"/>
                </a:solidFill>
                <a:effectLst/>
                <a:uLnTx/>
                <a:uFillTx/>
                <a:latin typeface="Arial"/>
                <a:cs typeface="Arial"/>
              </a:rPr>
              <a:t>Chatham County, </a:t>
            </a:r>
            <a:r>
              <a:rPr lang="en-US" sz="1800" b="1" dirty="0">
                <a:solidFill>
                  <a:sysClr val="windowText" lastClr="000000"/>
                </a:solidFill>
                <a:latin typeface="Arial"/>
                <a:cs typeface="Arial"/>
              </a:rPr>
              <a:t>2017</a:t>
            </a:r>
            <a:endParaRPr kumimoji="0" lang="en-US" sz="18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l" defTabSz="3429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45</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Individuals lost   </a:t>
            </a:r>
          </a:p>
          <a:p>
            <a:pPr marL="0" marR="0" lvl="0" indent="0" algn="l" defTabSz="342900" rtl="0" eaLnBrk="1" fontAlgn="auto" latinLnBrk="0" hangingPunct="1">
              <a:lnSpc>
                <a:spcPct val="100000"/>
              </a:lnSpc>
              <a:spcBef>
                <a:spcPts val="0"/>
              </a:spcBef>
              <a:spcAft>
                <a:spcPts val="0"/>
              </a:spcAft>
              <a:buClr>
                <a:srgbClr val="90C226"/>
              </a:buClr>
              <a:buSzPct val="80000"/>
              <a:buFont typeface="Wingdings 3" charset="2"/>
              <a:buNone/>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their lives to suicide</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34</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Men</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11</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Women</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1,125</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Attempted</a:t>
            </a:r>
          </a:p>
          <a:p>
            <a:pPr marL="0" marR="0" lvl="0" indent="0" algn="l" defTabSz="342900" rtl="0" eaLnBrk="1" fontAlgn="auto" latinLnBrk="0" hangingPunct="1">
              <a:lnSpc>
                <a:spcPct val="100000"/>
              </a:lnSpc>
              <a:spcBef>
                <a:spcPts val="750"/>
              </a:spcBef>
              <a:spcAft>
                <a:spcPts val="0"/>
              </a:spcAft>
              <a:buClr>
                <a:srgbClr val="90C226"/>
              </a:buClr>
              <a:buSzPct val="80000"/>
              <a:buFont typeface="Wingdings 3" charset="2"/>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xmlns="" id="{1F9FCF73-B9F2-44D7-8FBE-44660933B779}"/>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731538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0D0F87-71A3-4FB9-88F2-830C19315228}"/>
              </a:ext>
            </a:extLst>
          </p:cNvPr>
          <p:cNvPicPr>
            <a:picLocks noChangeAspect="1"/>
          </p:cNvPicPr>
          <p:nvPr/>
        </p:nvPicPr>
        <p:blipFill>
          <a:blip r:embed="rId3"/>
          <a:stretch>
            <a:fillRect/>
          </a:stretch>
        </p:blipFill>
        <p:spPr>
          <a:xfrm>
            <a:off x="119319" y="6130842"/>
            <a:ext cx="4354286" cy="548232"/>
          </a:xfrm>
          <a:prstGeom prst="rect">
            <a:avLst/>
          </a:prstGeom>
        </p:spPr>
      </p:pic>
      <p:sp>
        <p:nvSpPr>
          <p:cNvPr id="2" name="TextBox 1"/>
          <p:cNvSpPr txBox="1"/>
          <p:nvPr/>
        </p:nvSpPr>
        <p:spPr>
          <a:xfrm>
            <a:off x="1" y="433952"/>
            <a:ext cx="9272264" cy="1015663"/>
          </a:xfrm>
          <a:prstGeom prst="rect">
            <a:avLst/>
          </a:prstGeom>
          <a:noFill/>
        </p:spPr>
        <p:txBody>
          <a:bodyPr wrap="square" rtlCol="0">
            <a:spAutoFit/>
          </a:bodyPr>
          <a:lstStyle/>
          <a:p>
            <a:pPr algn="ctr"/>
            <a:r>
              <a:rPr lang="en-US" sz="2400" dirty="0">
                <a:latin typeface="Arial" charset="0"/>
                <a:ea typeface="Arial" charset="0"/>
                <a:cs typeface="Arial" charset="0"/>
              </a:rPr>
              <a:t>For every one person that dies by suicide, </a:t>
            </a:r>
          </a:p>
          <a:p>
            <a:pPr algn="ctr"/>
            <a:r>
              <a:rPr lang="en-US" sz="2400" dirty="0">
                <a:latin typeface="Arial" charset="0"/>
                <a:ea typeface="Arial" charset="0"/>
                <a:cs typeface="Arial" charset="0"/>
              </a:rPr>
              <a:t>280 people think seriously about suicide but </a:t>
            </a:r>
            <a:r>
              <a:rPr lang="en-US" sz="2400" b="1" dirty="0">
                <a:latin typeface="Arial" charset="0"/>
                <a:ea typeface="Arial" charset="0"/>
                <a:cs typeface="Arial" charset="0"/>
              </a:rPr>
              <a:t>do not die</a:t>
            </a:r>
            <a:r>
              <a:rPr lang="en-US" sz="2400" dirty="0">
                <a:latin typeface="Arial" charset="0"/>
                <a:ea typeface="Arial" charset="0"/>
                <a:cs typeface="Arial" charset="0"/>
              </a:rPr>
              <a:t>.</a:t>
            </a:r>
          </a:p>
        </p:txBody>
      </p:sp>
      <p:pic>
        <p:nvPicPr>
          <p:cNvPr id="4" name="Picture 4" descr="A close up of a person&#10;&#10;Description generated with very high confidence">
            <a:extLst>
              <a:ext uri="{FF2B5EF4-FFF2-40B4-BE49-F238E27FC236}">
                <a16:creationId xmlns:a16="http://schemas.microsoft.com/office/drawing/2014/main" xmlns="" id="{49250E57-F0A7-4246-840E-C12E5928A87B}"/>
              </a:ext>
            </a:extLst>
          </p:cNvPr>
          <p:cNvPicPr>
            <a:picLocks noChangeAspect="1"/>
          </p:cNvPicPr>
          <p:nvPr/>
        </p:nvPicPr>
        <p:blipFill>
          <a:blip r:embed="rId4"/>
          <a:stretch>
            <a:fillRect/>
          </a:stretch>
        </p:blipFill>
        <p:spPr>
          <a:xfrm>
            <a:off x="4738778" y="1666241"/>
            <a:ext cx="3088255" cy="1987139"/>
          </a:xfrm>
          <a:prstGeom prst="rect">
            <a:avLst/>
          </a:prstGeom>
        </p:spPr>
      </p:pic>
      <p:pic>
        <p:nvPicPr>
          <p:cNvPr id="7" name="Picture 7">
            <a:extLst>
              <a:ext uri="{FF2B5EF4-FFF2-40B4-BE49-F238E27FC236}">
                <a16:creationId xmlns:a16="http://schemas.microsoft.com/office/drawing/2014/main" xmlns="" id="{C8C16997-C477-42CB-871C-C0961888ACC4}"/>
              </a:ext>
            </a:extLst>
          </p:cNvPr>
          <p:cNvPicPr>
            <a:picLocks noChangeAspect="1"/>
          </p:cNvPicPr>
          <p:nvPr/>
        </p:nvPicPr>
        <p:blipFill>
          <a:blip r:embed="rId5"/>
          <a:stretch>
            <a:fillRect/>
          </a:stretch>
        </p:blipFill>
        <p:spPr>
          <a:xfrm>
            <a:off x="1345720" y="3808562"/>
            <a:ext cx="3203275" cy="2130724"/>
          </a:xfrm>
          <a:prstGeom prst="rect">
            <a:avLst/>
          </a:prstGeom>
        </p:spPr>
      </p:pic>
      <p:pic>
        <p:nvPicPr>
          <p:cNvPr id="9" name="Picture 9" descr="A close up of a person&#10;&#10;Description generated with very high confidence">
            <a:extLst>
              <a:ext uri="{FF2B5EF4-FFF2-40B4-BE49-F238E27FC236}">
                <a16:creationId xmlns:a16="http://schemas.microsoft.com/office/drawing/2014/main" xmlns="" id="{13E3B94C-DD45-45EA-93F0-AC7E79DBB89A}"/>
              </a:ext>
            </a:extLst>
          </p:cNvPr>
          <p:cNvPicPr>
            <a:picLocks noChangeAspect="1"/>
          </p:cNvPicPr>
          <p:nvPr/>
        </p:nvPicPr>
        <p:blipFill rotWithShape="1">
          <a:blip r:embed="rId6"/>
          <a:srcRect l="45896" t="14963" r="18209" b="48628"/>
          <a:stretch/>
        </p:blipFill>
        <p:spPr>
          <a:xfrm flipH="1">
            <a:off x="4738778" y="3839602"/>
            <a:ext cx="3085573" cy="2098027"/>
          </a:xfrm>
          <a:prstGeom prst="rect">
            <a:avLst/>
          </a:prstGeom>
        </p:spPr>
      </p:pic>
      <p:pic>
        <p:nvPicPr>
          <p:cNvPr id="13" name="Picture 13" descr="A person posing for the camera&#10;&#10;Description generated with very high confidence">
            <a:extLst>
              <a:ext uri="{FF2B5EF4-FFF2-40B4-BE49-F238E27FC236}">
                <a16:creationId xmlns:a16="http://schemas.microsoft.com/office/drawing/2014/main" xmlns="" id="{50618BCF-5823-4712-9512-CACA7D97EEC8}"/>
              </a:ext>
            </a:extLst>
          </p:cNvPr>
          <p:cNvPicPr>
            <a:picLocks noChangeAspect="1"/>
          </p:cNvPicPr>
          <p:nvPr/>
        </p:nvPicPr>
        <p:blipFill rotWithShape="1">
          <a:blip r:embed="rId7"/>
          <a:srcRect l="35265" t="30964" r="27980" b="47235"/>
          <a:stretch/>
        </p:blipFill>
        <p:spPr>
          <a:xfrm>
            <a:off x="1341924" y="1659068"/>
            <a:ext cx="3197582" cy="1987637"/>
          </a:xfrm>
          <a:prstGeom prst="rect">
            <a:avLst/>
          </a:prstGeom>
        </p:spPr>
      </p:pic>
    </p:spTree>
    <p:extLst>
      <p:ext uri="{BB962C8B-B14F-4D97-AF65-F5344CB8AC3E}">
        <p14:creationId xmlns:p14="http://schemas.microsoft.com/office/powerpoint/2010/main" val="213948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D2BE20C-3537-4BD0-A8AE-093C9A85BCC5}"/>
              </a:ext>
            </a:extLst>
          </p:cNvPr>
          <p:cNvPicPr>
            <a:picLocks noChangeAspect="1"/>
          </p:cNvPicPr>
          <p:nvPr/>
        </p:nvPicPr>
        <p:blipFill>
          <a:blip r:embed="rId3"/>
          <a:stretch>
            <a:fillRect/>
          </a:stretch>
        </p:blipFill>
        <p:spPr>
          <a:xfrm>
            <a:off x="-6017" y="0"/>
            <a:ext cx="9150017" cy="4572000"/>
          </a:xfrm>
          <a:prstGeom prst="rect">
            <a:avLst/>
          </a:prstGeom>
        </p:spPr>
      </p:pic>
      <p:sp>
        <p:nvSpPr>
          <p:cNvPr id="3" name="Rectangle 2">
            <a:extLst>
              <a:ext uri="{FF2B5EF4-FFF2-40B4-BE49-F238E27FC236}">
                <a16:creationId xmlns:a16="http://schemas.microsoft.com/office/drawing/2014/main" xmlns="" id="{516CE313-0330-4B87-B843-5B61F8416964}"/>
              </a:ext>
            </a:extLst>
          </p:cNvPr>
          <p:cNvSpPr/>
          <p:nvPr/>
        </p:nvSpPr>
        <p:spPr>
          <a:xfrm>
            <a:off x="0" y="140177"/>
            <a:ext cx="9144000" cy="739754"/>
          </a:xfrm>
          <a:prstGeom prst="rect">
            <a:avLst/>
          </a:prstGeom>
        </p:spPr>
        <p:txBody>
          <a:bodyPr wrap="square">
            <a:spAutoFit/>
          </a:bodyPr>
          <a:lstStyle/>
          <a:p>
            <a:pPr algn="ctr">
              <a:lnSpc>
                <a:spcPct val="150000"/>
              </a:lnSpc>
            </a:pPr>
            <a:r>
              <a:rPr lang="en-US" sz="3200" dirty="0">
                <a:solidFill>
                  <a:schemeClr val="bg1"/>
                </a:solidFill>
                <a:latin typeface="Arial" panose="020B0604020202020204" pitchFamily="34" charset="0"/>
                <a:cs typeface="Arial" panose="020B0604020202020204" pitchFamily="34" charset="0"/>
              </a:rPr>
              <a:t>5 Common Misconceptions About Suicide</a:t>
            </a:r>
          </a:p>
        </p:txBody>
      </p:sp>
      <p:sp>
        <p:nvSpPr>
          <p:cNvPr id="9" name="TextBox 8">
            <a:extLst>
              <a:ext uri="{FF2B5EF4-FFF2-40B4-BE49-F238E27FC236}">
                <a16:creationId xmlns:a16="http://schemas.microsoft.com/office/drawing/2014/main" xmlns="" id="{389608B3-4643-4A41-ACC1-8DEA6C291244}"/>
              </a:ext>
            </a:extLst>
          </p:cNvPr>
          <p:cNvSpPr txBox="1"/>
          <p:nvPr/>
        </p:nvSpPr>
        <p:spPr>
          <a:xfrm>
            <a:off x="0" y="4097789"/>
            <a:ext cx="9144000" cy="461665"/>
          </a:xfrm>
          <a:prstGeom prst="rect">
            <a:avLst/>
          </a:prstGeom>
          <a:noFill/>
        </p:spPr>
        <p:txBody>
          <a:bodyPr wrap="square" rtlCol="0">
            <a:spAutoFit/>
          </a:bodyPr>
          <a:lstStyle/>
          <a:p>
            <a:pPr algn="ctr"/>
            <a:r>
              <a:rPr lang="en-US" sz="2400" b="1" i="1" dirty="0">
                <a:latin typeface="Arial" panose="020B0604020202020204" pitchFamily="34" charset="0"/>
                <a:cs typeface="Arial" panose="020B0604020202020204" pitchFamily="34" charset="0"/>
              </a:rPr>
              <a:t>#1 People who talk about suicide won’t really do it.</a:t>
            </a:r>
            <a:endParaRPr lang="en-US" sz="2400" i="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4457322D-8083-497A-A08E-5346DD5B3B14}"/>
              </a:ext>
            </a:extLst>
          </p:cNvPr>
          <p:cNvPicPr>
            <a:picLocks noChangeAspect="1"/>
          </p:cNvPicPr>
          <p:nvPr/>
        </p:nvPicPr>
        <p:blipFill rotWithShape="1">
          <a:blip r:embed="rId3"/>
          <a:srcRect t="78301"/>
          <a:stretch/>
        </p:blipFill>
        <p:spPr>
          <a:xfrm>
            <a:off x="-6017" y="4559454"/>
            <a:ext cx="9156034" cy="1569660"/>
          </a:xfrm>
          <a:prstGeom prst="rect">
            <a:avLst/>
          </a:prstGeom>
        </p:spPr>
      </p:pic>
      <p:sp>
        <p:nvSpPr>
          <p:cNvPr id="10" name="TextBox 9">
            <a:extLst>
              <a:ext uri="{FF2B5EF4-FFF2-40B4-BE49-F238E27FC236}">
                <a16:creationId xmlns:a16="http://schemas.microsoft.com/office/drawing/2014/main" xmlns="" id="{350A35F9-104A-4CCE-9EED-491709E107E0}"/>
              </a:ext>
            </a:extLst>
          </p:cNvPr>
          <p:cNvSpPr txBox="1"/>
          <p:nvPr/>
        </p:nvSpPr>
        <p:spPr>
          <a:xfrm>
            <a:off x="1052762" y="4675318"/>
            <a:ext cx="7026442" cy="1569660"/>
          </a:xfrm>
          <a:prstGeom prst="rect">
            <a:avLst/>
          </a:prstGeom>
          <a:noFill/>
        </p:spPr>
        <p:txBody>
          <a:bodyPr wrap="square" rtlCol="0">
            <a:spAutoFit/>
          </a:bodyPr>
          <a:lstStyle/>
          <a:p>
            <a:r>
              <a:rPr lang="en-US" sz="2400" b="1" dirty="0">
                <a:solidFill>
                  <a:srgbClr val="C00000"/>
                </a:solidFill>
                <a:latin typeface="Arial" panose="020B0604020202020204" pitchFamily="34" charset="0"/>
                <a:cs typeface="Arial" panose="020B0604020202020204" pitchFamily="34" charset="0"/>
              </a:rPr>
              <a:t>FACT: </a:t>
            </a:r>
            <a:r>
              <a:rPr lang="en-US" sz="2400" dirty="0">
                <a:latin typeface="Arial" panose="020B0604020202020204" pitchFamily="34" charset="0"/>
                <a:cs typeface="Arial" panose="020B0604020202020204" pitchFamily="34" charset="0"/>
              </a:rPr>
              <a:t>As many as 75% of people who attempt suicide do or say something to indicate their state of mind and intentions before they act. </a:t>
            </a:r>
            <a:br>
              <a:rPr lang="en-US" sz="2400" dirty="0">
                <a:latin typeface="Arial" panose="020B0604020202020204" pitchFamily="34" charset="0"/>
                <a:cs typeface="Arial" panose="020B0604020202020204" pitchFamily="34" charset="0"/>
              </a:rPr>
            </a:br>
            <a:endParaRPr lang="en-US" sz="2400" i="1"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501181C8-3494-466E-B99D-8917EFCE05BE}"/>
              </a:ext>
            </a:extLst>
          </p:cNvPr>
          <p:cNvPicPr>
            <a:picLocks noChangeAspect="1"/>
          </p:cNvPicPr>
          <p:nvPr/>
        </p:nvPicPr>
        <p:blipFill>
          <a:blip r:embed="rId4"/>
          <a:stretch>
            <a:fillRect/>
          </a:stretch>
        </p:blipFill>
        <p:spPr>
          <a:xfrm>
            <a:off x="119319" y="6130842"/>
            <a:ext cx="4354286" cy="548232"/>
          </a:xfrm>
          <a:prstGeom prst="rect">
            <a:avLst/>
          </a:prstGeom>
        </p:spPr>
      </p:pic>
    </p:spTree>
    <p:extLst>
      <p:ext uri="{BB962C8B-B14F-4D97-AF65-F5344CB8AC3E}">
        <p14:creationId xmlns:p14="http://schemas.microsoft.com/office/powerpoint/2010/main" val="283504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ＭＳ Ｐゴシック"/>
        <a:cs typeface="ＭＳ Ｐゴシック"/>
      </a:majorFont>
      <a:minorFont>
        <a:latin typeface="Lucida Grand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a:ln>
              <a:noFill/>
            </a:ln>
            <a:solidFill>
              <a:schemeClr val="tx1"/>
            </a:solidFill>
            <a:effectLst/>
            <a:latin typeface="Lucida Grande" pitchFamily="50" charset="0"/>
            <a:ea typeface="ＭＳ Ｐゴシック" pitchFamily="50" charset="-128"/>
            <a:cs typeface="ＭＳ Ｐゴシック" pitchFamily="5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Template>
  <TotalTime>38121</TotalTime>
  <Words>4595</Words>
  <Application>Microsoft Macintosh PowerPoint</Application>
  <PresentationFormat>On-screen Show (4:3)</PresentationFormat>
  <Paragraphs>499</Paragraphs>
  <Slides>29</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 Narrow</vt:lpstr>
      <vt:lpstr>Calibri</vt:lpstr>
      <vt:lpstr>Lucida Grande</vt:lpstr>
      <vt:lpstr>Lucida Sans Unicode</vt:lpstr>
      <vt:lpstr>ＭＳ Ｐゴシック</vt:lpstr>
      <vt:lpstr>Wingdings</vt:lpstr>
      <vt:lpstr>Wingdings 3</vt:lpstr>
      <vt:lpstr>ヒラギノ角ゴ Pro W3</vt:lpstr>
      <vt:lpstr>Arial</vt:lpstr>
      <vt:lpstr>Blank Presentation</vt:lpstr>
      <vt:lpstr>PowerPoint Presentation</vt:lpstr>
      <vt:lpstr>If you are having thoughts of suicide or need immediate assistance,  please call the Georgia Crisis and Access Line at 1-800-715-4225</vt:lpstr>
      <vt:lpstr>Youth Suicide Prevention: "Georgia's Children in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TOGETHER. Saving lives TOGETHER. Making a difference TOGETHER. </vt:lpstr>
      <vt:lpstr> AS A COMMUNITY WE CAN WORK  TO PREVENT SUICIDE TODAY!  Contact Information:  ASIST@chlink.org  912-661-1456      QUESTIONS?</vt:lpstr>
    </vt:vector>
  </TitlesOfParts>
  <Company>Shari Hebner</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Shari Hebner</dc:creator>
  <cp:lastModifiedBy>Ms. Vira Salzburn</cp:lastModifiedBy>
  <cp:revision>568</cp:revision>
  <cp:lastPrinted>2018-11-14T19:11:06Z</cp:lastPrinted>
  <dcterms:created xsi:type="dcterms:W3CDTF">2009-11-21T06:56:55Z</dcterms:created>
  <dcterms:modified xsi:type="dcterms:W3CDTF">2019-01-20T17:09:37Z</dcterms:modified>
</cp:coreProperties>
</file>